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74"/>
  </p:handoutMasterIdLst>
  <p:sldIdLst>
    <p:sldId id="256" r:id="rId2"/>
    <p:sldId id="277" r:id="rId3"/>
    <p:sldId id="326" r:id="rId4"/>
    <p:sldId id="327" r:id="rId5"/>
    <p:sldId id="328" r:id="rId6"/>
    <p:sldId id="329" r:id="rId7"/>
    <p:sldId id="330" r:id="rId8"/>
    <p:sldId id="257" r:id="rId9"/>
    <p:sldId id="265" r:id="rId10"/>
    <p:sldId id="266" r:id="rId11"/>
    <p:sldId id="267" r:id="rId12"/>
    <p:sldId id="268" r:id="rId13"/>
    <p:sldId id="269" r:id="rId14"/>
    <p:sldId id="270" r:id="rId15"/>
    <p:sldId id="271" r:id="rId16"/>
    <p:sldId id="273" r:id="rId17"/>
    <p:sldId id="274" r:id="rId18"/>
    <p:sldId id="275" r:id="rId19"/>
    <p:sldId id="276" r:id="rId20"/>
    <p:sldId id="258" r:id="rId21"/>
    <p:sldId id="279" r:id="rId22"/>
    <p:sldId id="280" r:id="rId23"/>
    <p:sldId id="278" r:id="rId24"/>
    <p:sldId id="281" r:id="rId25"/>
    <p:sldId id="282" r:id="rId26"/>
    <p:sldId id="283" r:id="rId27"/>
    <p:sldId id="285" r:id="rId28"/>
    <p:sldId id="286" r:id="rId29"/>
    <p:sldId id="284" r:id="rId30"/>
    <p:sldId id="259" r:id="rId31"/>
    <p:sldId id="287" r:id="rId32"/>
    <p:sldId id="288" r:id="rId33"/>
    <p:sldId id="289" r:id="rId34"/>
    <p:sldId id="290" r:id="rId35"/>
    <p:sldId id="291" r:id="rId36"/>
    <p:sldId id="292" r:id="rId37"/>
    <p:sldId id="294" r:id="rId38"/>
    <p:sldId id="260" r:id="rId39"/>
    <p:sldId id="299" r:id="rId40"/>
    <p:sldId id="295" r:id="rId41"/>
    <p:sldId id="296" r:id="rId42"/>
    <p:sldId id="298" r:id="rId43"/>
    <p:sldId id="261"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262" r:id="rId58"/>
    <p:sldId id="313" r:id="rId59"/>
    <p:sldId id="315" r:id="rId60"/>
    <p:sldId id="317" r:id="rId61"/>
    <p:sldId id="314" r:id="rId62"/>
    <p:sldId id="316" r:id="rId63"/>
    <p:sldId id="263" r:id="rId64"/>
    <p:sldId id="318" r:id="rId65"/>
    <p:sldId id="319" r:id="rId66"/>
    <p:sldId id="320" r:id="rId67"/>
    <p:sldId id="321" r:id="rId68"/>
    <p:sldId id="322" r:id="rId69"/>
    <p:sldId id="323" r:id="rId70"/>
    <p:sldId id="325" r:id="rId71"/>
    <p:sldId id="324" r:id="rId72"/>
    <p:sldId id="264" r:id="rId7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 d="1"/>
        <a:sy n="1" d="1"/>
      </p:scale>
      <p:origin x="0" y="0"/>
    </p:cViewPr>
  </p:notesTextViewPr>
  <p:sorterViewPr>
    <p:cViewPr>
      <p:scale>
        <a:sx n="100" d="100"/>
        <a:sy n="100" d="100"/>
      </p:scale>
      <p:origin x="0" y="-714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02031C1A-9AAC-4DC0-8CE5-46C8B9994401}" type="datetimeFigureOut">
              <a:rPr lang="en-US" smtClean="0"/>
              <a:t>9/26/2014</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870E9620-EF1A-499A-A361-A2D6EAFE7FF5}" type="slidenum">
              <a:rPr lang="en-US" smtClean="0"/>
              <a:t>‹#›</a:t>
            </a:fld>
            <a:endParaRPr lang="en-US"/>
          </a:p>
        </p:txBody>
      </p:sp>
    </p:spTree>
    <p:extLst>
      <p:ext uri="{BB962C8B-B14F-4D97-AF65-F5344CB8AC3E}">
        <p14:creationId xmlns:p14="http://schemas.microsoft.com/office/powerpoint/2010/main" val="8668187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6B1B575-F82C-4E65-B0C6-0A5C64F0BCAE}" type="datetimeFigureOut">
              <a:rPr lang="en-US" smtClean="0"/>
              <a:t>9/26/2014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C0DA144-94EC-4C6D-9C59-5FB4265A4A0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B1B575-F82C-4E65-B0C6-0A5C64F0BCAE}"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DA144-94EC-4C6D-9C59-5FB4265A4A0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B1B575-F82C-4E65-B0C6-0A5C64F0BCAE}"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DA144-94EC-4C6D-9C59-5FB4265A4A0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B1B575-F82C-4E65-B0C6-0A5C64F0BCAE}"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DA144-94EC-4C6D-9C59-5FB4265A4A0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6B1B575-F82C-4E65-B0C6-0A5C64F0BCAE}"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C0DA144-94EC-4C6D-9C59-5FB4265A4A0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6B1B575-F82C-4E65-B0C6-0A5C64F0BCAE}" type="datetimeFigureOut">
              <a:rPr lang="en-US" smtClean="0"/>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DA144-94EC-4C6D-9C59-5FB4265A4A0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6B1B575-F82C-4E65-B0C6-0A5C64F0BCAE}" type="datetimeFigureOut">
              <a:rPr lang="en-US" smtClean="0"/>
              <a:t>9/26/2014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0DA144-94EC-4C6D-9C59-5FB4265A4A0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6B1B575-F82C-4E65-B0C6-0A5C64F0BCAE}" type="datetimeFigureOut">
              <a:rPr lang="en-US" smtClean="0"/>
              <a:t>9/26/2014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0DA144-94EC-4C6D-9C59-5FB4265A4A0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B1B575-F82C-4E65-B0C6-0A5C64F0BCAE}" type="datetimeFigureOut">
              <a:rPr lang="en-US" smtClean="0"/>
              <a:t>9/26/2014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0DA144-94EC-4C6D-9C59-5FB4265A4A0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6B1B575-F82C-4E65-B0C6-0A5C64F0BCAE}" type="datetimeFigureOut">
              <a:rPr lang="en-US" smtClean="0"/>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DA144-94EC-4C6D-9C59-5FB4265A4A0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6B1B575-F82C-4E65-B0C6-0A5C64F0BCAE}" type="datetimeFigureOut">
              <a:rPr lang="en-US" smtClean="0"/>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DA144-94EC-4C6D-9C59-5FB4265A4A0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6B1B575-F82C-4E65-B0C6-0A5C64F0BCAE}" type="datetimeFigureOut">
              <a:rPr lang="en-US" smtClean="0"/>
              <a:t>9/26/2014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C0DA144-94EC-4C6D-9C59-5FB4265A4A0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 3: Equations of Lines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48608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would you undo each of the following?</a:t>
            </a:r>
            <a:endParaRPr lang="en-US" dirty="0"/>
          </a:p>
        </p:txBody>
      </p:sp>
      <p:sp>
        <p:nvSpPr>
          <p:cNvPr id="3" name="Content Placeholder 2"/>
          <p:cNvSpPr>
            <a:spLocks noGrp="1"/>
          </p:cNvSpPr>
          <p:nvPr>
            <p:ph idx="1"/>
          </p:nvPr>
        </p:nvSpPr>
        <p:spPr/>
        <p:txBody>
          <a:bodyPr>
            <a:normAutofit/>
          </a:bodyPr>
          <a:lstStyle/>
          <a:p>
            <a:r>
              <a:rPr lang="en-US" sz="3200" dirty="0" smtClean="0"/>
              <a:t>Addition</a:t>
            </a:r>
          </a:p>
          <a:p>
            <a:r>
              <a:rPr lang="en-US" sz="3200" dirty="0" smtClean="0"/>
              <a:t>Subtraction</a:t>
            </a:r>
          </a:p>
          <a:p>
            <a:r>
              <a:rPr lang="en-US" sz="3200" dirty="0" smtClean="0"/>
              <a:t>Multiplication</a:t>
            </a:r>
          </a:p>
          <a:p>
            <a:r>
              <a:rPr lang="en-US" sz="3200" dirty="0" smtClean="0"/>
              <a:t>Division</a:t>
            </a:r>
          </a:p>
          <a:p>
            <a:r>
              <a:rPr lang="en-US" sz="3200" dirty="0" smtClean="0"/>
              <a:t>Distributive</a:t>
            </a:r>
          </a:p>
          <a:p>
            <a:r>
              <a:rPr lang="en-US" sz="3200" dirty="0" smtClean="0"/>
              <a:t>Fraction</a:t>
            </a:r>
          </a:p>
          <a:p>
            <a:r>
              <a:rPr lang="en-US" sz="3200" dirty="0" smtClean="0"/>
              <a:t>Negative </a:t>
            </a:r>
            <a:endParaRPr lang="en-US" sz="3200" dirty="0"/>
          </a:p>
        </p:txBody>
      </p:sp>
    </p:spTree>
    <p:extLst>
      <p:ext uri="{BB962C8B-B14F-4D97-AF65-F5344CB8AC3E}">
        <p14:creationId xmlns:p14="http://schemas.microsoft.com/office/powerpoint/2010/main" val="14063860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using Addition</a:t>
            </a:r>
            <a:endParaRPr lang="en-US" dirty="0"/>
          </a:p>
        </p:txBody>
      </p:sp>
      <p:sp>
        <p:nvSpPr>
          <p:cNvPr id="3" name="Content Placeholder 2"/>
          <p:cNvSpPr>
            <a:spLocks noGrp="1"/>
          </p:cNvSpPr>
          <p:nvPr>
            <p:ph idx="1"/>
          </p:nvPr>
        </p:nvSpPr>
        <p:spPr/>
        <p:txBody>
          <a:bodyPr>
            <a:normAutofit/>
          </a:bodyPr>
          <a:lstStyle/>
          <a:p>
            <a:r>
              <a:rPr lang="en-US" sz="4000" dirty="0" smtClean="0"/>
              <a:t>Solve</a:t>
            </a:r>
          </a:p>
          <a:p>
            <a:pPr lvl="1"/>
            <a:r>
              <a:rPr lang="en-US" sz="3200" dirty="0" smtClean="0"/>
              <a:t>X – 3 = 9</a:t>
            </a:r>
          </a:p>
          <a:p>
            <a:pPr lvl="1"/>
            <a:endParaRPr lang="en-US" sz="3200" dirty="0"/>
          </a:p>
          <a:p>
            <a:pPr lvl="1"/>
            <a:endParaRPr lang="en-US" sz="3200" dirty="0" smtClean="0"/>
          </a:p>
          <a:p>
            <a:pPr lvl="1"/>
            <a:endParaRPr lang="en-US" sz="3200" dirty="0"/>
          </a:p>
          <a:p>
            <a:pPr lvl="1"/>
            <a:r>
              <a:rPr lang="en-US" sz="3200" dirty="0" smtClean="0"/>
              <a:t>-12 + x = 22</a:t>
            </a:r>
            <a:endParaRPr lang="en-US" sz="3200" dirty="0"/>
          </a:p>
        </p:txBody>
      </p:sp>
    </p:spTree>
    <p:extLst>
      <p:ext uri="{BB962C8B-B14F-4D97-AF65-F5344CB8AC3E}">
        <p14:creationId xmlns:p14="http://schemas.microsoft.com/office/powerpoint/2010/main" val="642712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using Subtraction</a:t>
            </a:r>
            <a:endParaRPr lang="en-US" dirty="0"/>
          </a:p>
        </p:txBody>
      </p:sp>
      <p:sp>
        <p:nvSpPr>
          <p:cNvPr id="3" name="Content Placeholder 2"/>
          <p:cNvSpPr>
            <a:spLocks noGrp="1"/>
          </p:cNvSpPr>
          <p:nvPr>
            <p:ph idx="1"/>
          </p:nvPr>
        </p:nvSpPr>
        <p:spPr/>
        <p:txBody>
          <a:bodyPr>
            <a:normAutofit/>
          </a:bodyPr>
          <a:lstStyle/>
          <a:p>
            <a:r>
              <a:rPr lang="en-US" sz="4000" dirty="0" smtClean="0"/>
              <a:t>Solve</a:t>
            </a:r>
          </a:p>
          <a:p>
            <a:pPr lvl="1"/>
            <a:r>
              <a:rPr lang="en-US" sz="3200" dirty="0" smtClean="0"/>
              <a:t>X + 105  = 946</a:t>
            </a:r>
          </a:p>
          <a:p>
            <a:pPr lvl="1"/>
            <a:endParaRPr lang="en-US" sz="3200" dirty="0"/>
          </a:p>
          <a:p>
            <a:pPr lvl="1"/>
            <a:endParaRPr lang="en-US" sz="3200" dirty="0" smtClean="0"/>
          </a:p>
          <a:p>
            <a:pPr lvl="1"/>
            <a:endParaRPr lang="en-US" sz="3200" dirty="0"/>
          </a:p>
          <a:p>
            <a:pPr lvl="1"/>
            <a:r>
              <a:rPr lang="en-US" sz="3200" dirty="0" smtClean="0"/>
              <a:t>60 + c = 72</a:t>
            </a:r>
            <a:endParaRPr lang="en-US" sz="3200" dirty="0"/>
          </a:p>
        </p:txBody>
      </p:sp>
    </p:spTree>
    <p:extLst>
      <p:ext uri="{BB962C8B-B14F-4D97-AF65-F5344CB8AC3E}">
        <p14:creationId xmlns:p14="http://schemas.microsoft.com/office/powerpoint/2010/main" val="3499764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using Multiplication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4000" dirty="0" smtClean="0"/>
                  <a:t>Solve</a:t>
                </a:r>
              </a:p>
              <a:p>
                <a:pPr lvl="1"/>
                <a:r>
                  <a:rPr lang="en-US" sz="3200" dirty="0" smtClean="0"/>
                  <a:t>x/2 = 4</a:t>
                </a:r>
              </a:p>
              <a:p>
                <a:pPr lvl="1"/>
                <a:endParaRPr lang="en-US" sz="3200" dirty="0"/>
              </a:p>
              <a:p>
                <a:pPr lvl="1"/>
                <a:endParaRPr lang="en-US" sz="3200" dirty="0" smtClean="0"/>
              </a:p>
              <a:p>
                <a:pPr lvl="1"/>
                <a:endParaRPr lang="en-US" sz="3200" dirty="0"/>
              </a:p>
              <a:p>
                <a:pPr lvl="1"/>
                <a14:m>
                  <m:oMath xmlns:m="http://schemas.openxmlformats.org/officeDocument/2006/math">
                    <m:f>
                      <m:fPr>
                        <m:ctrlPr>
                          <a:rPr lang="en-US" sz="3200" i="1" smtClean="0">
                            <a:latin typeface="Cambria Math" panose="02040503050406030204" pitchFamily="18" charset="0"/>
                          </a:rPr>
                        </m:ctrlPr>
                      </m:fPr>
                      <m:num>
                        <m:r>
                          <a:rPr lang="en-US" sz="3200" b="0" i="1" smtClean="0">
                            <a:latin typeface="Cambria Math" panose="02040503050406030204" pitchFamily="18" charset="0"/>
                          </a:rPr>
                          <m:t>3</m:t>
                        </m:r>
                      </m:num>
                      <m:den>
                        <m:r>
                          <a:rPr lang="en-US" sz="3200" b="0" i="1" smtClean="0">
                            <a:latin typeface="Cambria Math" panose="02040503050406030204" pitchFamily="18" charset="0"/>
                          </a:rPr>
                          <m:t>4</m:t>
                        </m:r>
                      </m:den>
                    </m:f>
                    <m:r>
                      <a:rPr lang="en-US" sz="3200" b="0" i="1" smtClean="0">
                        <a:latin typeface="Cambria Math" panose="02040503050406030204" pitchFamily="18" charset="0"/>
                      </a:rPr>
                      <m:t>𝑥</m:t>
                    </m:r>
                    <m:r>
                      <a:rPr lang="en-US" sz="3200" b="0" i="1" smtClean="0">
                        <a:latin typeface="Cambria Math" panose="02040503050406030204" pitchFamily="18" charset="0"/>
                      </a:rPr>
                      <m:t>=12</m:t>
                    </m:r>
                  </m:oMath>
                </a14:m>
                <a:endParaRPr lang="en-US" sz="32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2461"/>
                </a:stretch>
              </a:blipFill>
            </p:spPr>
            <p:txBody>
              <a:bodyPr/>
              <a:lstStyle/>
              <a:p>
                <a:r>
                  <a:rPr lang="en-US">
                    <a:noFill/>
                  </a:rPr>
                  <a:t> </a:t>
                </a:r>
              </a:p>
            </p:txBody>
          </p:sp>
        </mc:Fallback>
      </mc:AlternateContent>
    </p:spTree>
    <p:extLst>
      <p:ext uri="{BB962C8B-B14F-4D97-AF65-F5344CB8AC3E}">
        <p14:creationId xmlns:p14="http://schemas.microsoft.com/office/powerpoint/2010/main" val="661074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using Division</a:t>
            </a:r>
            <a:endParaRPr lang="en-US" dirty="0"/>
          </a:p>
        </p:txBody>
      </p:sp>
      <p:sp>
        <p:nvSpPr>
          <p:cNvPr id="3" name="Content Placeholder 2"/>
          <p:cNvSpPr>
            <a:spLocks noGrp="1"/>
          </p:cNvSpPr>
          <p:nvPr>
            <p:ph idx="1"/>
          </p:nvPr>
        </p:nvSpPr>
        <p:spPr/>
        <p:txBody>
          <a:bodyPr>
            <a:normAutofit/>
          </a:bodyPr>
          <a:lstStyle/>
          <a:p>
            <a:r>
              <a:rPr lang="en-US" sz="4000" dirty="0" smtClean="0"/>
              <a:t>Solve</a:t>
            </a:r>
          </a:p>
          <a:p>
            <a:pPr lvl="1"/>
            <a:r>
              <a:rPr lang="en-US" sz="3200" dirty="0" smtClean="0"/>
              <a:t>4x = 50</a:t>
            </a:r>
            <a:endParaRPr lang="en-US" sz="3200" dirty="0"/>
          </a:p>
          <a:p>
            <a:pPr lvl="1"/>
            <a:endParaRPr lang="en-US" sz="3200" dirty="0" smtClean="0"/>
          </a:p>
          <a:p>
            <a:pPr lvl="1"/>
            <a:endParaRPr lang="en-US" sz="3200" dirty="0"/>
          </a:p>
          <a:p>
            <a:pPr lvl="1"/>
            <a:r>
              <a:rPr lang="en-US" sz="3200" dirty="0" smtClean="0"/>
              <a:t>90b = 1 </a:t>
            </a:r>
            <a:endParaRPr lang="en-US" sz="3200" dirty="0"/>
          </a:p>
        </p:txBody>
      </p:sp>
    </p:spTree>
    <p:extLst>
      <p:ext uri="{BB962C8B-B14F-4D97-AF65-F5344CB8AC3E}">
        <p14:creationId xmlns:p14="http://schemas.microsoft.com/office/powerpoint/2010/main" val="556105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Solve Application Problems</a:t>
            </a:r>
            <a:endParaRPr lang="en-US" dirty="0"/>
          </a:p>
        </p:txBody>
      </p:sp>
      <p:sp>
        <p:nvSpPr>
          <p:cNvPr id="3" name="Content Placeholder 2"/>
          <p:cNvSpPr>
            <a:spLocks noGrp="1"/>
          </p:cNvSpPr>
          <p:nvPr>
            <p:ph idx="1"/>
          </p:nvPr>
        </p:nvSpPr>
        <p:spPr/>
        <p:txBody>
          <a:bodyPr>
            <a:normAutofit/>
          </a:bodyPr>
          <a:lstStyle/>
          <a:p>
            <a:r>
              <a:rPr lang="en-US" sz="3200" dirty="0" smtClean="0"/>
              <a:t>In the year 2017, Ms. Peacock will be 40 years old. In what year was Ms. Peacock born?</a:t>
            </a:r>
            <a:endParaRPr lang="en-US" sz="3200" dirty="0"/>
          </a:p>
        </p:txBody>
      </p:sp>
    </p:spTree>
    <p:extLst>
      <p:ext uri="{BB962C8B-B14F-4D97-AF65-F5344CB8AC3E}">
        <p14:creationId xmlns:p14="http://schemas.microsoft.com/office/powerpoint/2010/main" val="2366385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Solve Application Problems</a:t>
            </a:r>
            <a:endParaRPr lang="en-US" dirty="0"/>
          </a:p>
        </p:txBody>
      </p:sp>
      <p:sp>
        <p:nvSpPr>
          <p:cNvPr id="3" name="Content Placeholder 2"/>
          <p:cNvSpPr>
            <a:spLocks noGrp="1"/>
          </p:cNvSpPr>
          <p:nvPr>
            <p:ph idx="1"/>
          </p:nvPr>
        </p:nvSpPr>
        <p:spPr/>
        <p:txBody>
          <a:bodyPr>
            <a:normAutofit/>
          </a:bodyPr>
          <a:lstStyle/>
          <a:p>
            <a:r>
              <a:rPr lang="en-US" sz="3200" dirty="0" smtClean="0"/>
              <a:t>A mail order electronics company stocks a new mini DVD player and is using a balance to determine the shipping weight. Using one pound weights, the shipping department found that 2 DVD players weighed 5 pounds. What was the weight of one DVD player?</a:t>
            </a:r>
            <a:endParaRPr lang="en-US" sz="3200" dirty="0"/>
          </a:p>
        </p:txBody>
      </p:sp>
    </p:spTree>
    <p:extLst>
      <p:ext uri="{BB962C8B-B14F-4D97-AF65-F5344CB8AC3E}">
        <p14:creationId xmlns:p14="http://schemas.microsoft.com/office/powerpoint/2010/main" val="24427690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Solve Application Problems</a:t>
            </a:r>
            <a:endParaRPr lang="en-US" dirty="0"/>
          </a:p>
        </p:txBody>
      </p:sp>
      <p:sp>
        <p:nvSpPr>
          <p:cNvPr id="3" name="Content Placeholder 2"/>
          <p:cNvSpPr>
            <a:spLocks noGrp="1"/>
          </p:cNvSpPr>
          <p:nvPr>
            <p:ph idx="1"/>
          </p:nvPr>
        </p:nvSpPr>
        <p:spPr/>
        <p:txBody>
          <a:bodyPr>
            <a:normAutofit/>
          </a:bodyPr>
          <a:lstStyle/>
          <a:p>
            <a:r>
              <a:rPr lang="en-US" sz="3200" dirty="0" smtClean="0"/>
              <a:t>In good weather, tomato seeds can grow into plants and bear ripe fruit in as little as 19 weeks. Lora planted her seeds 11 weeks ago. How long must she wait before her tomatoes are ready to eat?</a:t>
            </a:r>
            <a:endParaRPr lang="en-US" sz="3200" dirty="0"/>
          </a:p>
        </p:txBody>
      </p:sp>
    </p:spTree>
    <p:extLst>
      <p:ext uri="{BB962C8B-B14F-4D97-AF65-F5344CB8AC3E}">
        <p14:creationId xmlns:p14="http://schemas.microsoft.com/office/powerpoint/2010/main" val="3561492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Solve Application Problems</a:t>
            </a:r>
            <a:endParaRPr lang="en-US" dirty="0"/>
          </a:p>
        </p:txBody>
      </p:sp>
      <p:sp>
        <p:nvSpPr>
          <p:cNvPr id="3" name="Content Placeholder 2"/>
          <p:cNvSpPr>
            <a:spLocks noGrp="1"/>
          </p:cNvSpPr>
          <p:nvPr>
            <p:ph idx="1"/>
          </p:nvPr>
        </p:nvSpPr>
        <p:spPr/>
        <p:txBody>
          <a:bodyPr>
            <a:normAutofit/>
          </a:bodyPr>
          <a:lstStyle/>
          <a:p>
            <a:r>
              <a:rPr lang="en-US" sz="3200" dirty="0" smtClean="0"/>
              <a:t>In 2004, </a:t>
            </a:r>
            <a:r>
              <a:rPr lang="en-US" sz="3200" dirty="0" err="1" smtClean="0"/>
              <a:t>Takeru</a:t>
            </a:r>
            <a:r>
              <a:rPr lang="en-US" sz="3200" dirty="0" smtClean="0"/>
              <a:t> Kobayashi of Nagano, Japan ate 53.5 hot dogs in 12 minutes. He broke his previous record from 2002 by three hot dogs. Calculate</a:t>
            </a:r>
          </a:p>
          <a:p>
            <a:pPr lvl="1"/>
            <a:r>
              <a:rPr lang="en-US" dirty="0" smtClean="0"/>
              <a:t>How many minutes it took him to eat one hot dog.</a:t>
            </a:r>
          </a:p>
          <a:p>
            <a:pPr lvl="1"/>
            <a:r>
              <a:rPr lang="en-US" dirty="0" smtClean="0"/>
              <a:t>How many hot dogs he ate per minute.</a:t>
            </a:r>
          </a:p>
          <a:p>
            <a:pPr lvl="1"/>
            <a:r>
              <a:rPr lang="en-US" dirty="0" smtClean="0"/>
              <a:t>What his old record was. </a:t>
            </a:r>
          </a:p>
        </p:txBody>
      </p:sp>
    </p:spTree>
    <p:extLst>
      <p:ext uri="{BB962C8B-B14F-4D97-AF65-F5344CB8AC3E}">
        <p14:creationId xmlns:p14="http://schemas.microsoft.com/office/powerpoint/2010/main" val="4134794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Solve Application Problems</a:t>
            </a:r>
            <a:endParaRPr lang="en-US" dirty="0"/>
          </a:p>
        </p:txBody>
      </p:sp>
      <p:sp>
        <p:nvSpPr>
          <p:cNvPr id="3" name="Content Placeholder 2"/>
          <p:cNvSpPr>
            <a:spLocks noGrp="1"/>
          </p:cNvSpPr>
          <p:nvPr>
            <p:ph idx="1"/>
          </p:nvPr>
        </p:nvSpPr>
        <p:spPr/>
        <p:txBody>
          <a:bodyPr>
            <a:normAutofit fontScale="92500" lnSpcReduction="10000"/>
          </a:bodyPr>
          <a:lstStyle/>
          <a:p>
            <a:r>
              <a:rPr lang="en-US" sz="3200" dirty="0" smtClean="0"/>
              <a:t>Juan has baked a cake and wants to sell it in his bakery. He is going to cut it into 12 slices and sell them individually. He wants to sell it for three times the cost of making it. The ingredients cost $8.50 and he allowed $1.25 to cover the cost of electricity to bake it. Write equations that describe the following statements:</a:t>
            </a:r>
          </a:p>
          <a:p>
            <a:pPr lvl="1"/>
            <a:r>
              <a:rPr lang="en-US" dirty="0" smtClean="0"/>
              <a:t>The amount of money he sells the cake for.</a:t>
            </a:r>
          </a:p>
          <a:p>
            <a:pPr lvl="1"/>
            <a:r>
              <a:rPr lang="en-US" dirty="0" smtClean="0"/>
              <a:t>The amount of money he charges for each slice.</a:t>
            </a:r>
          </a:p>
          <a:p>
            <a:pPr lvl="1"/>
            <a:r>
              <a:rPr lang="en-US" dirty="0" smtClean="0"/>
              <a:t>The total profit he makes.</a:t>
            </a:r>
            <a:endParaRPr lang="en-US" dirty="0"/>
          </a:p>
        </p:txBody>
      </p:sp>
    </p:spTree>
    <p:extLst>
      <p:ext uri="{BB962C8B-B14F-4D97-AF65-F5344CB8AC3E}">
        <p14:creationId xmlns:p14="http://schemas.microsoft.com/office/powerpoint/2010/main" val="14858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a:t>
            </a:r>
            <a:endParaRPr lang="en-US" dirty="0"/>
          </a:p>
        </p:txBody>
      </p:sp>
      <p:sp>
        <p:nvSpPr>
          <p:cNvPr id="3" name="Content Placeholder 2"/>
          <p:cNvSpPr>
            <a:spLocks noGrp="1"/>
          </p:cNvSpPr>
          <p:nvPr>
            <p:ph idx="1"/>
          </p:nvPr>
        </p:nvSpPr>
        <p:spPr/>
        <p:txBody>
          <a:bodyPr>
            <a:noAutofit/>
          </a:bodyPr>
          <a:lstStyle/>
          <a:p>
            <a:r>
              <a:rPr lang="en-US" sz="4000" dirty="0" smtClean="0"/>
              <a:t>Solve</a:t>
            </a:r>
          </a:p>
          <a:p>
            <a:pPr lvl="1"/>
            <a:r>
              <a:rPr lang="en-US" sz="3200" dirty="0" smtClean="0"/>
              <a:t>3x + 62 = 90</a:t>
            </a:r>
          </a:p>
          <a:p>
            <a:pPr lvl="1"/>
            <a:endParaRPr lang="en-US" sz="3200" dirty="0"/>
          </a:p>
          <a:p>
            <a:pPr lvl="1"/>
            <a:r>
              <a:rPr lang="en-US" sz="3200" dirty="0" smtClean="0"/>
              <a:t>33 - .5c = 110</a:t>
            </a:r>
          </a:p>
          <a:p>
            <a:pPr lvl="1"/>
            <a:endParaRPr lang="en-US" sz="3200" dirty="0"/>
          </a:p>
          <a:p>
            <a:pPr lvl="1"/>
            <a:r>
              <a:rPr lang="en-US" sz="3200" dirty="0" smtClean="0"/>
              <a:t>3(x + 4) = 9</a:t>
            </a:r>
          </a:p>
          <a:p>
            <a:pPr lvl="1"/>
            <a:endParaRPr lang="en-US" sz="3200" dirty="0"/>
          </a:p>
          <a:p>
            <a:pPr lvl="1"/>
            <a:r>
              <a:rPr lang="en-US" sz="3200" dirty="0" smtClean="0"/>
              <a:t>4 – e = 3</a:t>
            </a:r>
            <a:endParaRPr lang="en-US" sz="3200" dirty="0"/>
          </a:p>
        </p:txBody>
      </p:sp>
    </p:spTree>
    <p:extLst>
      <p:ext uri="{BB962C8B-B14F-4D97-AF65-F5344CB8AC3E}">
        <p14:creationId xmlns:p14="http://schemas.microsoft.com/office/powerpoint/2010/main" val="26227010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Step Equations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08829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of Operations</a:t>
            </a:r>
            <a:endParaRPr lang="en-US" dirty="0"/>
          </a:p>
        </p:txBody>
      </p:sp>
      <p:sp>
        <p:nvSpPr>
          <p:cNvPr id="3" name="Content Placeholder 2"/>
          <p:cNvSpPr>
            <a:spLocks noGrp="1"/>
          </p:cNvSpPr>
          <p:nvPr>
            <p:ph idx="1"/>
          </p:nvPr>
        </p:nvSpPr>
        <p:spPr/>
        <p:txBody>
          <a:bodyPr>
            <a:normAutofit/>
          </a:bodyPr>
          <a:lstStyle/>
          <a:p>
            <a:r>
              <a:rPr lang="en-US" sz="3200" dirty="0" smtClean="0"/>
              <a:t>To solve equations with more than one step, apply PEMDAS backwards! </a:t>
            </a:r>
          </a:p>
          <a:p>
            <a:r>
              <a:rPr lang="en-US" sz="3200" dirty="0" smtClean="0"/>
              <a:t>Want the variable to be on a side by itself before you multiply or divide.</a:t>
            </a:r>
          </a:p>
          <a:p>
            <a:pPr lvl="1"/>
            <a:r>
              <a:rPr lang="en-US" dirty="0" smtClean="0"/>
              <a:t>Simplify FIRST</a:t>
            </a:r>
          </a:p>
          <a:p>
            <a:pPr lvl="1"/>
            <a:r>
              <a:rPr lang="en-US" dirty="0" smtClean="0"/>
              <a:t>Add/Subtract SECOND</a:t>
            </a:r>
          </a:p>
          <a:p>
            <a:pPr lvl="1"/>
            <a:r>
              <a:rPr lang="en-US" dirty="0" smtClean="0"/>
              <a:t>Do what you need to in order to undo the equations. </a:t>
            </a:r>
          </a:p>
        </p:txBody>
      </p:sp>
    </p:spTree>
    <p:extLst>
      <p:ext uri="{BB962C8B-B14F-4D97-AF65-F5344CB8AC3E}">
        <p14:creationId xmlns:p14="http://schemas.microsoft.com/office/powerpoint/2010/main" val="41302205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Solve Two Step Equations</a:t>
            </a:r>
            <a:endParaRPr lang="en-US" dirty="0"/>
          </a:p>
        </p:txBody>
      </p:sp>
      <p:sp>
        <p:nvSpPr>
          <p:cNvPr id="3" name="Content Placeholder 2"/>
          <p:cNvSpPr>
            <a:spLocks noGrp="1"/>
          </p:cNvSpPr>
          <p:nvPr>
            <p:ph idx="1"/>
          </p:nvPr>
        </p:nvSpPr>
        <p:spPr/>
        <p:txBody>
          <a:bodyPr>
            <a:normAutofit/>
          </a:bodyPr>
          <a:lstStyle/>
          <a:p>
            <a:r>
              <a:rPr lang="en-US" sz="3200" dirty="0" smtClean="0"/>
              <a:t>EXAMPLE:</a:t>
            </a:r>
          </a:p>
          <a:p>
            <a:pPr lvl="1"/>
            <a:r>
              <a:rPr lang="en-US" dirty="0" smtClean="0"/>
              <a:t>1.3x - .7x = 12</a:t>
            </a:r>
          </a:p>
          <a:p>
            <a:pPr lvl="2"/>
            <a:r>
              <a:rPr lang="en-US" dirty="0" smtClean="0"/>
              <a:t>.6x = 12</a:t>
            </a:r>
          </a:p>
          <a:p>
            <a:pPr lvl="2"/>
            <a:r>
              <a:rPr lang="en-US" dirty="0" smtClean="0"/>
              <a:t>X = 20 </a:t>
            </a:r>
            <a:endParaRPr lang="en-US" dirty="0"/>
          </a:p>
        </p:txBody>
      </p:sp>
    </p:spTree>
    <p:extLst>
      <p:ext uri="{BB962C8B-B14F-4D97-AF65-F5344CB8AC3E}">
        <p14:creationId xmlns:p14="http://schemas.microsoft.com/office/powerpoint/2010/main" val="20852989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Solve Two Step Equations</a:t>
            </a:r>
            <a:endParaRPr lang="en-US" dirty="0"/>
          </a:p>
        </p:txBody>
      </p:sp>
      <p:sp>
        <p:nvSpPr>
          <p:cNvPr id="3" name="Content Placeholder 2"/>
          <p:cNvSpPr>
            <a:spLocks noGrp="1"/>
          </p:cNvSpPr>
          <p:nvPr>
            <p:ph idx="1"/>
          </p:nvPr>
        </p:nvSpPr>
        <p:spPr/>
        <p:txBody>
          <a:bodyPr>
            <a:normAutofit/>
          </a:bodyPr>
          <a:lstStyle/>
          <a:p>
            <a:r>
              <a:rPr lang="en-US" sz="3600" dirty="0" smtClean="0"/>
              <a:t>Solve:</a:t>
            </a:r>
          </a:p>
          <a:p>
            <a:pPr lvl="1"/>
            <a:r>
              <a:rPr lang="en-US" sz="2800" dirty="0" smtClean="0"/>
              <a:t>1.3x - .7x = 12</a:t>
            </a:r>
          </a:p>
          <a:p>
            <a:pPr lvl="1"/>
            <a:endParaRPr lang="en-US" sz="2800" dirty="0"/>
          </a:p>
          <a:p>
            <a:pPr lvl="1"/>
            <a:endParaRPr lang="en-US" sz="2800" dirty="0" smtClean="0"/>
          </a:p>
          <a:p>
            <a:pPr lvl="1"/>
            <a:endParaRPr lang="en-US" sz="2800" dirty="0"/>
          </a:p>
          <a:p>
            <a:pPr lvl="1"/>
            <a:r>
              <a:rPr lang="en-US" sz="2800" dirty="0" smtClean="0"/>
              <a:t>6x – 1.3 = 3.2</a:t>
            </a:r>
            <a:endParaRPr lang="en-US" sz="2800" dirty="0"/>
          </a:p>
        </p:txBody>
      </p:sp>
    </p:spTree>
    <p:extLst>
      <p:ext uri="{BB962C8B-B14F-4D97-AF65-F5344CB8AC3E}">
        <p14:creationId xmlns:p14="http://schemas.microsoft.com/office/powerpoint/2010/main" val="14067757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Solve Two Step Equations</a:t>
            </a:r>
            <a:endParaRPr lang="en-US" dirty="0"/>
          </a:p>
        </p:txBody>
      </p:sp>
      <p:sp>
        <p:nvSpPr>
          <p:cNvPr id="3" name="Content Placeholder 2"/>
          <p:cNvSpPr>
            <a:spLocks noGrp="1"/>
          </p:cNvSpPr>
          <p:nvPr>
            <p:ph idx="1"/>
          </p:nvPr>
        </p:nvSpPr>
        <p:spPr/>
        <p:txBody>
          <a:bodyPr>
            <a:normAutofit/>
          </a:bodyPr>
          <a:lstStyle/>
          <a:p>
            <a:r>
              <a:rPr lang="en-US" sz="3600" dirty="0" smtClean="0"/>
              <a:t>Solve:</a:t>
            </a:r>
          </a:p>
          <a:p>
            <a:pPr lvl="1"/>
            <a:r>
              <a:rPr lang="en-US" sz="2800" dirty="0" smtClean="0"/>
              <a:t>5x – (3x + 2) = 1</a:t>
            </a:r>
          </a:p>
          <a:p>
            <a:pPr lvl="1"/>
            <a:endParaRPr lang="en-US" sz="2800" dirty="0"/>
          </a:p>
          <a:p>
            <a:pPr lvl="1"/>
            <a:endParaRPr lang="en-US" sz="2800" dirty="0" smtClean="0"/>
          </a:p>
          <a:p>
            <a:pPr lvl="1"/>
            <a:endParaRPr lang="en-US" sz="2800" dirty="0"/>
          </a:p>
          <a:p>
            <a:pPr lvl="1"/>
            <a:r>
              <a:rPr lang="en-US" sz="2800" dirty="0" smtClean="0"/>
              <a:t>4(x + 3) = 1</a:t>
            </a:r>
            <a:endParaRPr lang="en-US" sz="2800" dirty="0"/>
          </a:p>
        </p:txBody>
      </p:sp>
    </p:spTree>
    <p:extLst>
      <p:ext uri="{BB962C8B-B14F-4D97-AF65-F5344CB8AC3E}">
        <p14:creationId xmlns:p14="http://schemas.microsoft.com/office/powerpoint/2010/main" val="13687463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Solve Two Step Equations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3600" dirty="0" smtClean="0"/>
                  <a:t>Solve:</a:t>
                </a:r>
              </a:p>
              <a:p>
                <a:pPr lvl="1"/>
                <a:r>
                  <a:rPr lang="en-US" sz="2800" dirty="0" smtClean="0"/>
                  <a:t>5q – 7 = 2/3</a:t>
                </a:r>
              </a:p>
              <a:p>
                <a:pPr lvl="1"/>
                <a:endParaRPr lang="en-US" sz="2800" dirty="0"/>
              </a:p>
              <a:p>
                <a:pPr lvl="1"/>
                <a:endParaRPr lang="en-US" sz="2800" dirty="0" smtClean="0"/>
              </a:p>
              <a:p>
                <a:pPr lvl="1"/>
                <a14:m>
                  <m:oMath xmlns:m="http://schemas.openxmlformats.org/officeDocument/2006/math">
                    <m:f>
                      <m:fPr>
                        <m:ctrlPr>
                          <a:rPr lang="en-US" sz="2800" i="1" smtClean="0">
                            <a:latin typeface="Cambria Math" panose="02040503050406030204" pitchFamily="18" charset="0"/>
                          </a:rPr>
                        </m:ctrlPr>
                      </m:fPr>
                      <m:num>
                        <m:r>
                          <a:rPr lang="en-US" sz="2800" b="0" i="1" smtClean="0">
                            <a:latin typeface="Cambria Math" panose="02040503050406030204" pitchFamily="18" charset="0"/>
                          </a:rPr>
                          <m:t>3</m:t>
                        </m:r>
                      </m:num>
                      <m:den>
                        <m:r>
                          <a:rPr lang="en-US" sz="2800" b="0" i="1" smtClean="0">
                            <a:latin typeface="Cambria Math" panose="02040503050406030204" pitchFamily="18" charset="0"/>
                          </a:rPr>
                          <m:t>5</m:t>
                        </m:r>
                      </m:den>
                    </m:f>
                    <m:r>
                      <a:rPr lang="en-US" sz="2800" b="0" i="1" smtClean="0">
                        <a:latin typeface="Cambria Math" panose="02040503050406030204" pitchFamily="18" charset="0"/>
                      </a:rPr>
                      <m:t>𝑥</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5</m:t>
                        </m:r>
                      </m:num>
                      <m:den>
                        <m:r>
                          <a:rPr lang="en-US" sz="2800" b="0" i="1" smtClean="0">
                            <a:latin typeface="Cambria Math" panose="02040503050406030204" pitchFamily="18" charset="0"/>
                          </a:rPr>
                          <m:t>2</m:t>
                        </m:r>
                      </m:den>
                    </m:f>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2</m:t>
                        </m:r>
                      </m:num>
                      <m:den>
                        <m:r>
                          <a:rPr lang="en-US" sz="2800" b="0" i="1" smtClean="0">
                            <a:latin typeface="Cambria Math" panose="02040503050406030204" pitchFamily="18" charset="0"/>
                          </a:rPr>
                          <m:t>3</m:t>
                        </m:r>
                      </m:den>
                    </m:f>
                  </m:oMath>
                </a14:m>
                <a:endParaRPr lang="en-US" sz="2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2073"/>
                </a:stretch>
              </a:blipFill>
            </p:spPr>
            <p:txBody>
              <a:bodyPr/>
              <a:lstStyle/>
              <a:p>
                <a:r>
                  <a:rPr lang="en-US">
                    <a:noFill/>
                  </a:rPr>
                  <a:t> </a:t>
                </a:r>
              </a:p>
            </p:txBody>
          </p:sp>
        </mc:Fallback>
      </mc:AlternateContent>
    </p:spTree>
    <p:extLst>
      <p:ext uri="{BB962C8B-B14F-4D97-AF65-F5344CB8AC3E}">
        <p14:creationId xmlns:p14="http://schemas.microsoft.com/office/powerpoint/2010/main" val="2110770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Solve Two Step Equations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3600" dirty="0" smtClean="0"/>
                  <a:t>Solve:</a:t>
                </a:r>
              </a:p>
              <a:p>
                <a:pPr lvl="1"/>
                <a:r>
                  <a:rPr lang="en-US" sz="2800" dirty="0" smtClean="0"/>
                  <a:t>.1y + 11 = 0</a:t>
                </a:r>
                <a:endParaRPr lang="en-US" sz="2800" dirty="0"/>
              </a:p>
              <a:p>
                <a:pPr lvl="1"/>
                <a:endParaRPr lang="en-US" sz="2800" dirty="0" smtClean="0"/>
              </a:p>
              <a:p>
                <a:pPr lvl="1"/>
                <a:endParaRPr lang="en-US" sz="2800" dirty="0"/>
              </a:p>
              <a:p>
                <a:pPr lvl="1"/>
                <a:endParaRPr lang="en-US" sz="2800" dirty="0" smtClean="0"/>
              </a:p>
              <a:p>
                <a:pPr lvl="1"/>
                <a14:m>
                  <m:oMath xmlns:m="http://schemas.openxmlformats.org/officeDocument/2006/math">
                    <m:f>
                      <m:fPr>
                        <m:ctrlPr>
                          <a:rPr lang="en-US" sz="2800" i="1" smtClean="0">
                            <a:latin typeface="Cambria Math" panose="02040503050406030204" pitchFamily="18" charset="0"/>
                          </a:rPr>
                        </m:ctrlPr>
                      </m:fPr>
                      <m:num>
                        <m:r>
                          <a:rPr lang="en-US" sz="2800" b="0" i="1" smtClean="0">
                            <a:latin typeface="Cambria Math" panose="02040503050406030204" pitchFamily="18" charset="0"/>
                          </a:rPr>
                          <m:t>5</m:t>
                        </m:r>
                        <m:r>
                          <a:rPr lang="en-US" sz="2800" b="0" i="1" smtClean="0">
                            <a:latin typeface="Cambria Math" panose="02040503050406030204" pitchFamily="18" charset="0"/>
                          </a:rPr>
                          <m:t>𝑞</m:t>
                        </m:r>
                        <m:r>
                          <a:rPr lang="en-US" sz="2800" b="0" i="1" smtClean="0">
                            <a:latin typeface="Cambria Math" panose="02040503050406030204" pitchFamily="18" charset="0"/>
                          </a:rPr>
                          <m:t>−7</m:t>
                        </m:r>
                      </m:num>
                      <m:den>
                        <m:r>
                          <a:rPr lang="en-US" sz="2800" b="0" i="1" smtClean="0">
                            <a:latin typeface="Cambria Math" panose="02040503050406030204" pitchFamily="18" charset="0"/>
                          </a:rPr>
                          <m:t>12</m:t>
                        </m:r>
                      </m:den>
                    </m:f>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2</m:t>
                        </m:r>
                      </m:num>
                      <m:den>
                        <m:r>
                          <a:rPr lang="en-US" sz="2800" b="0" i="1" smtClean="0">
                            <a:latin typeface="Cambria Math" panose="02040503050406030204" pitchFamily="18" charset="0"/>
                          </a:rPr>
                          <m:t>3</m:t>
                        </m:r>
                      </m:den>
                    </m:f>
                  </m:oMath>
                </a14:m>
                <a:endParaRPr lang="en-US" sz="2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2073"/>
                </a:stretch>
              </a:blipFill>
            </p:spPr>
            <p:txBody>
              <a:bodyPr/>
              <a:lstStyle/>
              <a:p>
                <a:r>
                  <a:rPr lang="en-US">
                    <a:noFill/>
                  </a:rPr>
                  <a:t> </a:t>
                </a:r>
              </a:p>
            </p:txBody>
          </p:sp>
        </mc:Fallback>
      </mc:AlternateContent>
    </p:spTree>
    <p:extLst>
      <p:ext uri="{BB962C8B-B14F-4D97-AF65-F5344CB8AC3E}">
        <p14:creationId xmlns:p14="http://schemas.microsoft.com/office/powerpoint/2010/main" val="23025001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Solve Two Step Equations</a:t>
            </a:r>
            <a:endParaRPr lang="en-US" dirty="0"/>
          </a:p>
        </p:txBody>
      </p:sp>
      <p:sp>
        <p:nvSpPr>
          <p:cNvPr id="3" name="Content Placeholder 2"/>
          <p:cNvSpPr>
            <a:spLocks noGrp="1"/>
          </p:cNvSpPr>
          <p:nvPr>
            <p:ph idx="1"/>
          </p:nvPr>
        </p:nvSpPr>
        <p:spPr/>
        <p:txBody>
          <a:bodyPr>
            <a:normAutofit/>
          </a:bodyPr>
          <a:lstStyle/>
          <a:p>
            <a:r>
              <a:rPr lang="en-US" sz="2800" dirty="0" smtClean="0"/>
              <a:t>Rebecca has three bags containing the same number of marbles, plus two marbles left over. She places them on one side of a balance. Chris, who has more marbles than Rebecca, added marbles to the other side of the balance. He found that with 29 marbles, the scale balanced. How many marbles are in each bag?</a:t>
            </a:r>
            <a:endParaRPr lang="en-US" sz="2800" dirty="0"/>
          </a:p>
        </p:txBody>
      </p:sp>
    </p:spTree>
    <p:extLst>
      <p:ext uri="{BB962C8B-B14F-4D97-AF65-F5344CB8AC3E}">
        <p14:creationId xmlns:p14="http://schemas.microsoft.com/office/powerpoint/2010/main" val="7292241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Solve Two Step Equations</a:t>
            </a:r>
            <a:endParaRPr lang="en-US" dirty="0"/>
          </a:p>
        </p:txBody>
      </p:sp>
      <p:sp>
        <p:nvSpPr>
          <p:cNvPr id="3" name="Content Placeholder 2"/>
          <p:cNvSpPr>
            <a:spLocks noGrp="1"/>
          </p:cNvSpPr>
          <p:nvPr>
            <p:ph idx="1"/>
          </p:nvPr>
        </p:nvSpPr>
        <p:spPr/>
        <p:txBody>
          <a:bodyPr>
            <a:normAutofit/>
          </a:bodyPr>
          <a:lstStyle/>
          <a:p>
            <a:r>
              <a:rPr lang="en-US" sz="3200" dirty="0" smtClean="0"/>
              <a:t>An emergency plumber charges $65 as a call-out fee plus an additional $75 per hour. He arrives at a house at 9:30 and works to repair a water tank. If the total repair bill is $196.25, at what time was the repair completed?</a:t>
            </a:r>
            <a:endParaRPr lang="en-US" sz="3200" dirty="0"/>
          </a:p>
        </p:txBody>
      </p:sp>
    </p:spTree>
    <p:extLst>
      <p:ext uri="{BB962C8B-B14F-4D97-AF65-F5344CB8AC3E}">
        <p14:creationId xmlns:p14="http://schemas.microsoft.com/office/powerpoint/2010/main" val="16612720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Solve Two Step Equations</a:t>
            </a:r>
            <a:endParaRPr lang="en-US" dirty="0"/>
          </a:p>
        </p:txBody>
      </p:sp>
      <p:sp>
        <p:nvSpPr>
          <p:cNvPr id="3" name="Content Placeholder 2"/>
          <p:cNvSpPr>
            <a:spLocks noGrp="1"/>
          </p:cNvSpPr>
          <p:nvPr>
            <p:ph idx="1"/>
          </p:nvPr>
        </p:nvSpPr>
        <p:spPr/>
        <p:txBody>
          <a:bodyPr>
            <a:normAutofit/>
          </a:bodyPr>
          <a:lstStyle/>
          <a:p>
            <a:r>
              <a:rPr lang="en-US" sz="3600" dirty="0" smtClean="0"/>
              <a:t>Jade is stranded with only $10 to get home. Taxis cost $.75 per mile and a $2.35 hire charge. Write a formula and use it to calculate how many miles she can travel.</a:t>
            </a:r>
            <a:endParaRPr lang="en-US" sz="2800" dirty="0"/>
          </a:p>
        </p:txBody>
      </p:sp>
    </p:spTree>
    <p:extLst>
      <p:ext uri="{BB962C8B-B14F-4D97-AF65-F5344CB8AC3E}">
        <p14:creationId xmlns:p14="http://schemas.microsoft.com/office/powerpoint/2010/main" val="3612142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r>
              <a:rPr lang="en-US" sz="3200" dirty="0" smtClean="0"/>
              <a:t>Answer the given questions:</a:t>
            </a:r>
          </a:p>
          <a:p>
            <a:pPr lvl="1"/>
            <a:r>
              <a:rPr lang="en-US" sz="2800" dirty="0" smtClean="0"/>
              <a:t>What is an equation?</a:t>
            </a:r>
          </a:p>
          <a:p>
            <a:pPr lvl="1"/>
            <a:r>
              <a:rPr lang="en-US" sz="2800" dirty="0" smtClean="0"/>
              <a:t>What are the parts of an equation?</a:t>
            </a:r>
          </a:p>
          <a:p>
            <a:pPr lvl="1"/>
            <a:r>
              <a:rPr lang="en-US" sz="2800" dirty="0" smtClean="0"/>
              <a:t>What is the importance of equations?</a:t>
            </a:r>
          </a:p>
          <a:p>
            <a:pPr lvl="1"/>
            <a:r>
              <a:rPr lang="en-US" sz="2800" dirty="0" smtClean="0"/>
              <a:t>What are the applications of equations?</a:t>
            </a:r>
          </a:p>
          <a:p>
            <a:pPr lvl="1"/>
            <a:r>
              <a:rPr lang="en-US" sz="2800" dirty="0" smtClean="0"/>
              <a:t>What does ‘solve’ an equation mean?</a:t>
            </a:r>
          </a:p>
          <a:p>
            <a:pPr lvl="1"/>
            <a:r>
              <a:rPr lang="en-US" sz="2800" dirty="0" smtClean="0"/>
              <a:t>When would ‘solving’ an equation be useful in real-world situations?</a:t>
            </a:r>
            <a:endParaRPr lang="en-US" sz="2800" dirty="0"/>
          </a:p>
        </p:txBody>
      </p:sp>
    </p:spTree>
    <p:extLst>
      <p:ext uri="{BB962C8B-B14F-4D97-AF65-F5344CB8AC3E}">
        <p14:creationId xmlns:p14="http://schemas.microsoft.com/office/powerpoint/2010/main" val="28526777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Multi-Step Equations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83955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Combining Like Terms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4000" dirty="0" smtClean="0"/>
                  <a:t>EXAMPLE:</a:t>
                </a:r>
              </a:p>
              <a:p>
                <a:pPr lvl="1"/>
                <a14:m>
                  <m:oMath xmlns:m="http://schemas.openxmlformats.org/officeDocument/2006/math">
                    <m:f>
                      <m:fPr>
                        <m:ctrlPr>
                          <a:rPr lang="en-US" sz="3600" i="1" smtClean="0">
                            <a:latin typeface="Cambria Math" panose="02040503050406030204" pitchFamily="18" charset="0"/>
                          </a:rPr>
                        </m:ctrlPr>
                      </m:fPr>
                      <m:num>
                        <m:r>
                          <a:rPr lang="en-US" sz="3600" b="0" i="1" smtClean="0">
                            <a:latin typeface="Cambria Math" panose="02040503050406030204" pitchFamily="18" charset="0"/>
                          </a:rPr>
                          <m:t>3</m:t>
                        </m:r>
                        <m:r>
                          <a:rPr lang="en-US" sz="3600" b="0" i="1" smtClean="0">
                            <a:latin typeface="Cambria Math" panose="02040503050406030204" pitchFamily="18" charset="0"/>
                          </a:rPr>
                          <m:t>𝑥</m:t>
                        </m:r>
                        <m:r>
                          <a:rPr lang="en-US" sz="3600" b="0" i="1" smtClean="0">
                            <a:latin typeface="Cambria Math" panose="02040503050406030204" pitchFamily="18" charset="0"/>
                          </a:rPr>
                          <m:t>+4</m:t>
                        </m:r>
                      </m:num>
                      <m:den>
                        <m:r>
                          <a:rPr lang="en-US" sz="3600" b="0" i="1" smtClean="0">
                            <a:latin typeface="Cambria Math" panose="02040503050406030204" pitchFamily="18" charset="0"/>
                          </a:rPr>
                          <m:t>3</m:t>
                        </m:r>
                      </m:den>
                    </m:f>
                    <m:r>
                      <a:rPr lang="en-US" sz="3600" b="0" i="1" smtClean="0">
                        <a:latin typeface="Cambria Math" panose="02040503050406030204" pitchFamily="18" charset="0"/>
                      </a:rPr>
                      <m:t>−5</m:t>
                    </m:r>
                    <m:r>
                      <a:rPr lang="en-US" sz="3600" b="0" i="1" smtClean="0">
                        <a:latin typeface="Cambria Math" panose="02040503050406030204" pitchFamily="18" charset="0"/>
                      </a:rPr>
                      <m:t>𝑥</m:t>
                    </m:r>
                    <m:r>
                      <a:rPr lang="en-US" sz="3600" b="0" i="1" smtClean="0">
                        <a:latin typeface="Cambria Math" panose="02040503050406030204" pitchFamily="18" charset="0"/>
                      </a:rPr>
                      <m:t>=6</m:t>
                    </m:r>
                  </m:oMath>
                </a14:m>
                <a:endParaRPr lang="en-US" sz="3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2461"/>
                </a:stretch>
              </a:blipFill>
            </p:spPr>
            <p:txBody>
              <a:bodyPr/>
              <a:lstStyle/>
              <a:p>
                <a:r>
                  <a:rPr lang="en-US">
                    <a:noFill/>
                  </a:rPr>
                  <a:t> </a:t>
                </a:r>
              </a:p>
            </p:txBody>
          </p:sp>
        </mc:Fallback>
      </mc:AlternateContent>
    </p:spTree>
    <p:extLst>
      <p:ext uri="{BB962C8B-B14F-4D97-AF65-F5344CB8AC3E}">
        <p14:creationId xmlns:p14="http://schemas.microsoft.com/office/powerpoint/2010/main" val="40970599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Distributive Property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4000" dirty="0" smtClean="0"/>
                  <a:t>EXAMPLE:</a:t>
                </a:r>
              </a:p>
              <a:p>
                <a:pPr lvl="1"/>
                <a14:m>
                  <m:oMath xmlns:m="http://schemas.openxmlformats.org/officeDocument/2006/math">
                    <m:r>
                      <a:rPr lang="en-US" sz="3600" b="0" i="1" smtClean="0">
                        <a:latin typeface="Cambria Math" panose="02040503050406030204" pitchFamily="18" charset="0"/>
                      </a:rPr>
                      <m:t>17</m:t>
                    </m:r>
                    <m:d>
                      <m:dPr>
                        <m:ctrlPr>
                          <a:rPr lang="en-US" sz="3600" b="0" i="1" smtClean="0">
                            <a:latin typeface="Cambria Math" panose="02040503050406030204" pitchFamily="18" charset="0"/>
                          </a:rPr>
                        </m:ctrlPr>
                      </m:dPr>
                      <m:e>
                        <m:r>
                          <a:rPr lang="en-US" sz="3600" b="0" i="1" smtClean="0">
                            <a:latin typeface="Cambria Math" panose="02040503050406030204" pitchFamily="18" charset="0"/>
                          </a:rPr>
                          <m:t>3</m:t>
                        </m:r>
                        <m:r>
                          <a:rPr lang="en-US" sz="3600" b="0" i="1" smtClean="0">
                            <a:latin typeface="Cambria Math" panose="02040503050406030204" pitchFamily="18" charset="0"/>
                          </a:rPr>
                          <m:t>𝑥</m:t>
                        </m:r>
                        <m:r>
                          <a:rPr lang="en-US" sz="3600" b="0" i="1" smtClean="0">
                            <a:latin typeface="Cambria Math" panose="02040503050406030204" pitchFamily="18" charset="0"/>
                          </a:rPr>
                          <m:t>+4</m:t>
                        </m:r>
                      </m:e>
                    </m:d>
                    <m:r>
                      <a:rPr lang="en-US" sz="3600" b="0" i="1" smtClean="0">
                        <a:latin typeface="Cambria Math" panose="02040503050406030204" pitchFamily="18" charset="0"/>
                      </a:rPr>
                      <m:t>=7</m:t>
                    </m:r>
                  </m:oMath>
                </a14:m>
                <a:endParaRPr lang="en-US" sz="3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2461"/>
                </a:stretch>
              </a:blipFill>
            </p:spPr>
            <p:txBody>
              <a:bodyPr/>
              <a:lstStyle/>
              <a:p>
                <a:r>
                  <a:rPr lang="en-US">
                    <a:noFill/>
                  </a:rPr>
                  <a:t> </a:t>
                </a:r>
              </a:p>
            </p:txBody>
          </p:sp>
        </mc:Fallback>
      </mc:AlternateContent>
    </p:spTree>
    <p:extLst>
      <p:ext uri="{BB962C8B-B14F-4D97-AF65-F5344CB8AC3E}">
        <p14:creationId xmlns:p14="http://schemas.microsoft.com/office/powerpoint/2010/main" val="9863055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Distributive Property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4000" dirty="0" smtClean="0"/>
                  <a:t>EXAMPLE:</a:t>
                </a:r>
              </a:p>
              <a:p>
                <a:pPr lvl="1"/>
                <a14:m>
                  <m:oMath xmlns:m="http://schemas.openxmlformats.org/officeDocument/2006/math">
                    <m:r>
                      <a:rPr lang="en-US" sz="3600" i="1" smtClean="0">
                        <a:latin typeface="Cambria Math" panose="02040503050406030204" pitchFamily="18" charset="0"/>
                      </a:rPr>
                      <m:t>4</m:t>
                    </m:r>
                    <m:d>
                      <m:dPr>
                        <m:ctrlPr>
                          <a:rPr lang="en-US" sz="3600" b="0" i="1" smtClean="0">
                            <a:latin typeface="Cambria Math" panose="02040503050406030204" pitchFamily="18" charset="0"/>
                          </a:rPr>
                        </m:ctrlPr>
                      </m:dPr>
                      <m:e>
                        <m:r>
                          <a:rPr lang="en-US" sz="3600" b="0" i="1" smtClean="0">
                            <a:latin typeface="Cambria Math" panose="02040503050406030204" pitchFamily="18" charset="0"/>
                          </a:rPr>
                          <m:t>3</m:t>
                        </m:r>
                        <m:r>
                          <a:rPr lang="en-US" sz="3600" b="0" i="1" smtClean="0">
                            <a:latin typeface="Cambria Math" panose="02040503050406030204" pitchFamily="18" charset="0"/>
                          </a:rPr>
                          <m:t>𝑥</m:t>
                        </m:r>
                        <m:r>
                          <a:rPr lang="en-US" sz="3600" b="0" i="1" smtClean="0">
                            <a:latin typeface="Cambria Math" panose="02040503050406030204" pitchFamily="18" charset="0"/>
                          </a:rPr>
                          <m:t> −4</m:t>
                        </m:r>
                      </m:e>
                    </m:d>
                    <m:r>
                      <a:rPr lang="en-US" sz="3600" b="0" i="1" smtClean="0">
                        <a:latin typeface="Cambria Math" panose="02040503050406030204" pitchFamily="18" charset="0"/>
                      </a:rPr>
                      <m:t>−7</m:t>
                    </m:r>
                    <m:d>
                      <m:dPr>
                        <m:ctrlPr>
                          <a:rPr lang="en-US" sz="3600" b="0" i="1" smtClean="0">
                            <a:latin typeface="Cambria Math" panose="02040503050406030204" pitchFamily="18" charset="0"/>
                          </a:rPr>
                        </m:ctrlPr>
                      </m:dPr>
                      <m:e>
                        <m:r>
                          <a:rPr lang="en-US" sz="3600" b="0" i="1" smtClean="0">
                            <a:latin typeface="Cambria Math" panose="02040503050406030204" pitchFamily="18" charset="0"/>
                          </a:rPr>
                          <m:t>2</m:t>
                        </m:r>
                        <m:r>
                          <a:rPr lang="en-US" sz="3600" b="0" i="1" smtClean="0">
                            <a:latin typeface="Cambria Math" panose="02040503050406030204" pitchFamily="18" charset="0"/>
                          </a:rPr>
                          <m:t>𝑥</m:t>
                        </m:r>
                        <m:r>
                          <a:rPr lang="en-US" sz="3600" b="0" i="1" smtClean="0">
                            <a:latin typeface="Cambria Math" panose="02040503050406030204" pitchFamily="18" charset="0"/>
                          </a:rPr>
                          <m:t>+3</m:t>
                        </m:r>
                      </m:e>
                    </m:d>
                    <m:r>
                      <a:rPr lang="en-US" sz="3600" b="0" i="1" smtClean="0">
                        <a:latin typeface="Cambria Math" panose="02040503050406030204" pitchFamily="18" charset="0"/>
                      </a:rPr>
                      <m:t>=3</m:t>
                    </m:r>
                  </m:oMath>
                </a14:m>
                <a:endParaRPr lang="en-US" sz="3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2461"/>
                </a:stretch>
              </a:blipFill>
            </p:spPr>
            <p:txBody>
              <a:bodyPr/>
              <a:lstStyle/>
              <a:p>
                <a:r>
                  <a:rPr lang="en-US">
                    <a:noFill/>
                  </a:rPr>
                  <a:t> </a:t>
                </a:r>
              </a:p>
            </p:txBody>
          </p:sp>
        </mc:Fallback>
      </mc:AlternateContent>
    </p:spTree>
    <p:extLst>
      <p:ext uri="{BB962C8B-B14F-4D97-AF65-F5344CB8AC3E}">
        <p14:creationId xmlns:p14="http://schemas.microsoft.com/office/powerpoint/2010/main" val="20086360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Distributive Property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4000" dirty="0" smtClean="0"/>
                  <a:t>EXAMPLE:</a:t>
                </a:r>
              </a:p>
              <a:p>
                <a:pPr lvl="1"/>
                <a14:m>
                  <m:oMath xmlns:m="http://schemas.openxmlformats.org/officeDocument/2006/math">
                    <m:r>
                      <a:rPr lang="en-US" sz="3600" i="1" smtClean="0">
                        <a:latin typeface="Cambria Math" panose="02040503050406030204" pitchFamily="18" charset="0"/>
                      </a:rPr>
                      <m:t>.</m:t>
                    </m:r>
                    <m:r>
                      <a:rPr lang="en-US" sz="3600" b="0" i="1" smtClean="0">
                        <a:latin typeface="Cambria Math" panose="02040503050406030204" pitchFamily="18" charset="0"/>
                      </a:rPr>
                      <m:t>1</m:t>
                    </m:r>
                    <m:d>
                      <m:dPr>
                        <m:ctrlPr>
                          <a:rPr lang="en-US" sz="3600" b="0" i="1" smtClean="0">
                            <a:latin typeface="Cambria Math" panose="02040503050406030204" pitchFamily="18" charset="0"/>
                          </a:rPr>
                        </m:ctrlPr>
                      </m:dPr>
                      <m:e>
                        <m:r>
                          <a:rPr lang="en-US" sz="3600" b="0" i="1" smtClean="0">
                            <a:latin typeface="Cambria Math" panose="02040503050406030204" pitchFamily="18" charset="0"/>
                          </a:rPr>
                          <m:t>3.2+2</m:t>
                        </m:r>
                        <m:r>
                          <a:rPr lang="en-US" sz="3600" b="0" i="1" smtClean="0">
                            <a:latin typeface="Cambria Math" panose="02040503050406030204" pitchFamily="18" charset="0"/>
                          </a:rPr>
                          <m:t>𝑥</m:t>
                        </m:r>
                      </m:e>
                    </m:d>
                    <m:r>
                      <a:rPr lang="en-US" sz="3600" b="0" i="1" smtClean="0">
                        <a:latin typeface="Cambria Math" panose="02040503050406030204" pitchFamily="18" charset="0"/>
                      </a:rPr>
                      <m:t>+</m:t>
                    </m:r>
                    <m:f>
                      <m:fPr>
                        <m:ctrlPr>
                          <a:rPr lang="en-US" sz="3600" b="0" i="1" smtClean="0">
                            <a:latin typeface="Cambria Math" panose="02040503050406030204" pitchFamily="18" charset="0"/>
                          </a:rPr>
                        </m:ctrlPr>
                      </m:fPr>
                      <m:num>
                        <m:r>
                          <a:rPr lang="en-US" sz="3600" b="0" i="1" smtClean="0">
                            <a:latin typeface="Cambria Math" panose="02040503050406030204" pitchFamily="18" charset="0"/>
                          </a:rPr>
                          <m:t>1</m:t>
                        </m:r>
                      </m:num>
                      <m:den>
                        <m:r>
                          <a:rPr lang="en-US" sz="3600" b="0" i="1" smtClean="0">
                            <a:latin typeface="Cambria Math" panose="02040503050406030204" pitchFamily="18" charset="0"/>
                          </a:rPr>
                          <m:t>2</m:t>
                        </m:r>
                      </m:den>
                    </m:f>
                    <m:d>
                      <m:dPr>
                        <m:ctrlPr>
                          <a:rPr lang="en-US" sz="3600" b="0" i="1" smtClean="0">
                            <a:latin typeface="Cambria Math" panose="02040503050406030204" pitchFamily="18" charset="0"/>
                          </a:rPr>
                        </m:ctrlPr>
                      </m:dPr>
                      <m:e>
                        <m:r>
                          <a:rPr lang="en-US" sz="3600" b="0" i="1" smtClean="0">
                            <a:latin typeface="Cambria Math" panose="02040503050406030204" pitchFamily="18" charset="0"/>
                          </a:rPr>
                          <m:t>3−</m:t>
                        </m:r>
                        <m:f>
                          <m:fPr>
                            <m:ctrlPr>
                              <a:rPr lang="en-US" sz="3600" b="0" i="1" smtClean="0">
                                <a:latin typeface="Cambria Math" panose="02040503050406030204" pitchFamily="18" charset="0"/>
                              </a:rPr>
                            </m:ctrlPr>
                          </m:fPr>
                          <m:num>
                            <m:r>
                              <a:rPr lang="en-US" sz="3600" b="0" i="1" smtClean="0">
                                <a:latin typeface="Cambria Math" panose="02040503050406030204" pitchFamily="18" charset="0"/>
                              </a:rPr>
                              <m:t>𝑥</m:t>
                            </m:r>
                          </m:num>
                          <m:den>
                            <m:r>
                              <a:rPr lang="en-US" sz="3600" b="0" i="1" smtClean="0">
                                <a:latin typeface="Cambria Math" panose="02040503050406030204" pitchFamily="18" charset="0"/>
                              </a:rPr>
                              <m:t>5</m:t>
                            </m:r>
                          </m:den>
                        </m:f>
                      </m:e>
                    </m:d>
                    <m:r>
                      <a:rPr lang="en-US" sz="3600" b="0" i="1" smtClean="0">
                        <a:latin typeface="Cambria Math" panose="02040503050406030204" pitchFamily="18" charset="0"/>
                      </a:rPr>
                      <m:t>=0</m:t>
                    </m:r>
                  </m:oMath>
                </a14:m>
                <a:endParaRPr lang="en-US" sz="3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2461"/>
                </a:stretch>
              </a:blipFill>
            </p:spPr>
            <p:txBody>
              <a:bodyPr/>
              <a:lstStyle/>
              <a:p>
                <a:r>
                  <a:rPr lang="en-US">
                    <a:noFill/>
                  </a:rPr>
                  <a:t> </a:t>
                </a:r>
              </a:p>
            </p:txBody>
          </p:sp>
        </mc:Fallback>
      </mc:AlternateContent>
    </p:spTree>
    <p:extLst>
      <p:ext uri="{BB962C8B-B14F-4D97-AF65-F5344CB8AC3E}">
        <p14:creationId xmlns:p14="http://schemas.microsoft.com/office/powerpoint/2010/main" val="10339429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World Examples</a:t>
            </a:r>
            <a:endParaRPr lang="en-US" dirty="0"/>
          </a:p>
        </p:txBody>
      </p:sp>
      <p:sp>
        <p:nvSpPr>
          <p:cNvPr id="3" name="Content Placeholder 2"/>
          <p:cNvSpPr>
            <a:spLocks noGrp="1"/>
          </p:cNvSpPr>
          <p:nvPr>
            <p:ph idx="1"/>
          </p:nvPr>
        </p:nvSpPr>
        <p:spPr/>
        <p:txBody>
          <a:bodyPr>
            <a:normAutofit fontScale="85000" lnSpcReduction="20000"/>
          </a:bodyPr>
          <a:lstStyle/>
          <a:p>
            <a:r>
              <a:rPr lang="en-US" sz="4000" dirty="0" smtClean="0"/>
              <a:t>A growers cooperative has a farmers market in the town center every Saturday. They sell what they have grown and split the money into several categories. 8.5% of all the money taken is removed for sales tax. $150 is removed to pay the rent on the space they occupy. What remains is split evenly between the seven growers. How much money is taken total if each grower receives a $175 share?</a:t>
            </a:r>
            <a:endParaRPr lang="en-US" sz="3600" dirty="0"/>
          </a:p>
        </p:txBody>
      </p:sp>
    </p:spTree>
    <p:extLst>
      <p:ext uri="{BB962C8B-B14F-4D97-AF65-F5344CB8AC3E}">
        <p14:creationId xmlns:p14="http://schemas.microsoft.com/office/powerpoint/2010/main" val="31089862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Life Example</a:t>
            </a:r>
            <a:endParaRPr lang="en-US" dirty="0"/>
          </a:p>
        </p:txBody>
      </p:sp>
      <p:sp>
        <p:nvSpPr>
          <p:cNvPr id="3" name="Content Placeholder 2"/>
          <p:cNvSpPr>
            <a:spLocks noGrp="1"/>
          </p:cNvSpPr>
          <p:nvPr>
            <p:ph idx="1"/>
          </p:nvPr>
        </p:nvSpPr>
        <p:spPr/>
        <p:txBody>
          <a:bodyPr>
            <a:normAutofit fontScale="85000" lnSpcReduction="20000"/>
          </a:bodyPr>
          <a:lstStyle/>
          <a:p>
            <a:r>
              <a:rPr lang="en-US" sz="4000" dirty="0" smtClean="0"/>
              <a:t>A factory manager is packing engine components into wooden crates to be shipped on a small truck. The truck is designed to hold 16 crates and will safely carry 1200 </a:t>
            </a:r>
            <a:r>
              <a:rPr lang="en-US" sz="4000" dirty="0" err="1" smtClean="0"/>
              <a:t>lbs</a:t>
            </a:r>
            <a:r>
              <a:rPr lang="en-US" sz="4000" dirty="0" smtClean="0"/>
              <a:t> of cargo. Each create weighs 12 </a:t>
            </a:r>
            <a:r>
              <a:rPr lang="en-US" sz="4000" dirty="0" err="1" smtClean="0"/>
              <a:t>lbs</a:t>
            </a:r>
            <a:r>
              <a:rPr lang="en-US" sz="4000" dirty="0" smtClean="0"/>
              <a:t> empty. How much weight should the manager instruct the workers to put in each crate in order to get the shipment weight as close to possible to 1200 </a:t>
            </a:r>
            <a:r>
              <a:rPr lang="en-US" sz="4000" dirty="0" err="1" smtClean="0"/>
              <a:t>lbs</a:t>
            </a:r>
            <a:r>
              <a:rPr lang="en-US" sz="4000" dirty="0" smtClean="0"/>
              <a:t>?</a:t>
            </a:r>
            <a:endParaRPr lang="en-US" sz="3600" dirty="0"/>
          </a:p>
        </p:txBody>
      </p:sp>
    </p:spTree>
    <p:extLst>
      <p:ext uri="{BB962C8B-B14F-4D97-AF65-F5344CB8AC3E}">
        <p14:creationId xmlns:p14="http://schemas.microsoft.com/office/powerpoint/2010/main" val="2146298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Distance, Speed and Time</a:t>
            </a:r>
            <a:endParaRPr lang="en-US" dirty="0"/>
          </a:p>
        </p:txBody>
      </p:sp>
      <p:sp>
        <p:nvSpPr>
          <p:cNvPr id="3" name="Content Placeholder 2"/>
          <p:cNvSpPr>
            <a:spLocks noGrp="1"/>
          </p:cNvSpPr>
          <p:nvPr>
            <p:ph idx="1"/>
          </p:nvPr>
        </p:nvSpPr>
        <p:spPr/>
        <p:txBody>
          <a:bodyPr>
            <a:normAutofit/>
          </a:bodyPr>
          <a:lstStyle/>
          <a:p>
            <a:r>
              <a:rPr lang="en-US" sz="3200" dirty="0" smtClean="0"/>
              <a:t>How can you determine distance based on speed and time?</a:t>
            </a:r>
          </a:p>
          <a:p>
            <a:pPr lvl="1"/>
            <a:r>
              <a:rPr lang="en-US" sz="2400" dirty="0" smtClean="0"/>
              <a:t>Distance = speed * time</a:t>
            </a:r>
          </a:p>
          <a:p>
            <a:pPr lvl="1"/>
            <a:endParaRPr lang="en-US" dirty="0"/>
          </a:p>
          <a:p>
            <a:r>
              <a:rPr lang="en-US" sz="2800" dirty="0" smtClean="0"/>
              <a:t>Shanice’s car is traveling 10 miles per hour slower than twice the speed of Brandon’s car. She covers 93 miles in 1 hour, 30 minutes. How fast is Brandon driving?</a:t>
            </a:r>
            <a:endParaRPr lang="en-US" sz="2800" dirty="0"/>
          </a:p>
        </p:txBody>
      </p:sp>
    </p:spTree>
    <p:extLst>
      <p:ext uri="{BB962C8B-B14F-4D97-AF65-F5344CB8AC3E}">
        <p14:creationId xmlns:p14="http://schemas.microsoft.com/office/powerpoint/2010/main" val="911858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Equations with Variables on Both Sides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283327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Both Sides</a:t>
            </a:r>
            <a:endParaRPr lang="en-US" dirty="0"/>
          </a:p>
        </p:txBody>
      </p:sp>
      <p:sp>
        <p:nvSpPr>
          <p:cNvPr id="3" name="Content Placeholder 2"/>
          <p:cNvSpPr>
            <a:spLocks noGrp="1"/>
          </p:cNvSpPr>
          <p:nvPr>
            <p:ph idx="1"/>
          </p:nvPr>
        </p:nvSpPr>
        <p:spPr/>
        <p:txBody>
          <a:bodyPr>
            <a:normAutofit/>
          </a:bodyPr>
          <a:lstStyle/>
          <a:p>
            <a:r>
              <a:rPr lang="en-US" sz="3200" dirty="0" smtClean="0"/>
              <a:t>You want to get the variables on one side and the constants on the other side.</a:t>
            </a:r>
          </a:p>
          <a:p>
            <a:pPr lvl="1"/>
            <a:r>
              <a:rPr lang="en-US" sz="2800" dirty="0" smtClean="0"/>
              <a:t>Solve like normal after that. </a:t>
            </a:r>
            <a:endParaRPr lang="en-US" sz="2800" dirty="0"/>
          </a:p>
        </p:txBody>
      </p:sp>
    </p:spTree>
    <p:extLst>
      <p:ext uri="{BB962C8B-B14F-4D97-AF65-F5344CB8AC3E}">
        <p14:creationId xmlns:p14="http://schemas.microsoft.com/office/powerpoint/2010/main" val="2976547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equation?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512930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 on Both Sides</a:t>
            </a:r>
            <a:endParaRPr lang="en-US" dirty="0"/>
          </a:p>
        </p:txBody>
      </p:sp>
      <p:sp>
        <p:nvSpPr>
          <p:cNvPr id="3" name="Content Placeholder 2"/>
          <p:cNvSpPr>
            <a:spLocks noGrp="1"/>
          </p:cNvSpPr>
          <p:nvPr>
            <p:ph idx="1"/>
          </p:nvPr>
        </p:nvSpPr>
        <p:spPr/>
        <p:txBody>
          <a:bodyPr>
            <a:normAutofit/>
          </a:bodyPr>
          <a:lstStyle/>
          <a:p>
            <a:r>
              <a:rPr lang="en-US" sz="3200" dirty="0" smtClean="0"/>
              <a:t>-8(-8x – 6) = -6x - 22</a:t>
            </a:r>
            <a:endParaRPr lang="en-US" sz="3200" dirty="0"/>
          </a:p>
        </p:txBody>
      </p:sp>
    </p:spTree>
    <p:extLst>
      <p:ext uri="{BB962C8B-B14F-4D97-AF65-F5344CB8AC3E}">
        <p14:creationId xmlns:p14="http://schemas.microsoft.com/office/powerpoint/2010/main" val="31230281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 on Both Sides</a:t>
            </a:r>
            <a:endParaRPr lang="en-US" dirty="0"/>
          </a:p>
        </p:txBody>
      </p:sp>
      <p:sp>
        <p:nvSpPr>
          <p:cNvPr id="3" name="Content Placeholder 2"/>
          <p:cNvSpPr>
            <a:spLocks noGrp="1"/>
          </p:cNvSpPr>
          <p:nvPr>
            <p:ph idx="1"/>
          </p:nvPr>
        </p:nvSpPr>
        <p:spPr/>
        <p:txBody>
          <a:bodyPr>
            <a:normAutofit/>
          </a:bodyPr>
          <a:lstStyle/>
          <a:p>
            <a:r>
              <a:rPr lang="en-US" sz="3200" dirty="0" smtClean="0"/>
              <a:t>8(1 + 5x) + 5 = 13 + 5x</a:t>
            </a:r>
            <a:endParaRPr lang="en-US" sz="3200" dirty="0"/>
          </a:p>
        </p:txBody>
      </p:sp>
    </p:spTree>
    <p:extLst>
      <p:ext uri="{BB962C8B-B14F-4D97-AF65-F5344CB8AC3E}">
        <p14:creationId xmlns:p14="http://schemas.microsoft.com/office/powerpoint/2010/main" val="27742195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 on Both Sides</a:t>
            </a:r>
            <a:endParaRPr lang="en-US" dirty="0"/>
          </a:p>
        </p:txBody>
      </p:sp>
      <p:sp>
        <p:nvSpPr>
          <p:cNvPr id="3" name="Content Placeholder 2"/>
          <p:cNvSpPr>
            <a:spLocks noGrp="1"/>
          </p:cNvSpPr>
          <p:nvPr>
            <p:ph idx="1"/>
          </p:nvPr>
        </p:nvSpPr>
        <p:spPr/>
        <p:txBody>
          <a:bodyPr>
            <a:normAutofit/>
          </a:bodyPr>
          <a:lstStyle/>
          <a:p>
            <a:r>
              <a:rPr lang="en-US" sz="3200" dirty="0" smtClean="0"/>
              <a:t>5(2x + 6) = -4(-5 - 2x) + 3x</a:t>
            </a:r>
            <a:endParaRPr lang="en-US" sz="3200" dirty="0"/>
          </a:p>
        </p:txBody>
      </p:sp>
    </p:spTree>
    <p:extLst>
      <p:ext uri="{BB962C8B-B14F-4D97-AF65-F5344CB8AC3E}">
        <p14:creationId xmlns:p14="http://schemas.microsoft.com/office/powerpoint/2010/main" val="28293467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Ratios and Proportions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59444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Ratio?</a:t>
            </a:r>
            <a:endParaRPr lang="en-US" dirty="0"/>
          </a:p>
        </p:txBody>
      </p:sp>
      <p:sp>
        <p:nvSpPr>
          <p:cNvPr id="3" name="Content Placeholder 2"/>
          <p:cNvSpPr>
            <a:spLocks noGrp="1"/>
          </p:cNvSpPr>
          <p:nvPr>
            <p:ph idx="1"/>
          </p:nvPr>
        </p:nvSpPr>
        <p:spPr/>
        <p:txBody>
          <a:bodyPr/>
          <a:lstStyle/>
          <a:p>
            <a:r>
              <a:rPr lang="en-US" dirty="0" smtClean="0"/>
              <a:t>A ratio is a way to compare two number, measurements, or quantities. </a:t>
            </a:r>
          </a:p>
          <a:p>
            <a:r>
              <a:rPr lang="en-US" dirty="0" smtClean="0"/>
              <a:t>To write a ratio, divide one number by another number and express the answer as a FRACTION.</a:t>
            </a:r>
            <a:endParaRPr lang="en-US" dirty="0"/>
          </a:p>
        </p:txBody>
      </p:sp>
    </p:spTree>
    <p:extLst>
      <p:ext uri="{BB962C8B-B14F-4D97-AF65-F5344CB8AC3E}">
        <p14:creationId xmlns:p14="http://schemas.microsoft.com/office/powerpoint/2010/main" val="26396492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 Example</a:t>
            </a:r>
            <a:endParaRPr lang="en-US" dirty="0"/>
          </a:p>
        </p:txBody>
      </p:sp>
      <p:sp>
        <p:nvSpPr>
          <p:cNvPr id="3" name="Content Placeholder 2"/>
          <p:cNvSpPr>
            <a:spLocks noGrp="1"/>
          </p:cNvSpPr>
          <p:nvPr>
            <p:ph idx="1"/>
          </p:nvPr>
        </p:nvSpPr>
        <p:spPr/>
        <p:txBody>
          <a:bodyPr/>
          <a:lstStyle/>
          <a:p>
            <a:r>
              <a:rPr lang="en-US" dirty="0" smtClean="0"/>
              <a:t>The ratio of the number of Nadia’s coins to her brothers can be found by the following:</a:t>
            </a:r>
          </a:p>
          <a:p>
            <a:pPr lvl="1"/>
            <a:r>
              <a:rPr lang="en-US" sz="2800" dirty="0" smtClean="0"/>
              <a:t>Nadia has 10 coins and her brother has 20</a:t>
            </a:r>
          </a:p>
          <a:p>
            <a:pPr lvl="1"/>
            <a:r>
              <a:rPr lang="en-US" sz="2800" dirty="0" smtClean="0"/>
              <a:t>10/20</a:t>
            </a:r>
          </a:p>
          <a:p>
            <a:pPr lvl="1"/>
            <a:r>
              <a:rPr lang="en-US" sz="2800" dirty="0" smtClean="0"/>
              <a:t>1/2</a:t>
            </a:r>
            <a:endParaRPr lang="en-US" sz="2800" dirty="0"/>
          </a:p>
        </p:txBody>
      </p:sp>
    </p:spTree>
    <p:extLst>
      <p:ext uri="{BB962C8B-B14F-4D97-AF65-F5344CB8AC3E}">
        <p14:creationId xmlns:p14="http://schemas.microsoft.com/office/powerpoint/2010/main" val="24980677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 Example</a:t>
            </a:r>
            <a:endParaRPr lang="en-US" dirty="0"/>
          </a:p>
        </p:txBody>
      </p:sp>
      <p:sp>
        <p:nvSpPr>
          <p:cNvPr id="3" name="Content Placeholder 2"/>
          <p:cNvSpPr>
            <a:spLocks noGrp="1"/>
          </p:cNvSpPr>
          <p:nvPr>
            <p:ph idx="1"/>
          </p:nvPr>
        </p:nvSpPr>
        <p:spPr/>
        <p:txBody>
          <a:bodyPr/>
          <a:lstStyle/>
          <a:p>
            <a:r>
              <a:rPr lang="en-US" dirty="0" smtClean="0"/>
              <a:t>The State Dining Room in the White House measures approximately 48 feet long by 36 feet wide. Compare the length of the room to the width, and express your answer as a ratio. </a:t>
            </a:r>
          </a:p>
          <a:p>
            <a:pPr lvl="1"/>
            <a:r>
              <a:rPr lang="en-US" dirty="0" smtClean="0"/>
              <a:t>Length / Width = 48 feet / 36 feet = 4/3</a:t>
            </a:r>
            <a:endParaRPr lang="en-US" dirty="0"/>
          </a:p>
        </p:txBody>
      </p:sp>
    </p:spTree>
    <p:extLst>
      <p:ext uri="{BB962C8B-B14F-4D97-AF65-F5344CB8AC3E}">
        <p14:creationId xmlns:p14="http://schemas.microsoft.com/office/powerpoint/2010/main" val="76651238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Rate</a:t>
            </a:r>
            <a:endParaRPr lang="en-US" dirty="0"/>
          </a:p>
        </p:txBody>
      </p:sp>
      <p:sp>
        <p:nvSpPr>
          <p:cNvPr id="3" name="Content Placeholder 2"/>
          <p:cNvSpPr>
            <a:spLocks noGrp="1"/>
          </p:cNvSpPr>
          <p:nvPr>
            <p:ph idx="1"/>
          </p:nvPr>
        </p:nvSpPr>
        <p:spPr/>
        <p:txBody>
          <a:bodyPr/>
          <a:lstStyle/>
          <a:p>
            <a:r>
              <a:rPr lang="en-US" dirty="0" smtClean="0"/>
              <a:t> A unit rate has units involved in the ratio and is in simplest terms (AKA the denominator is in a single unit). </a:t>
            </a:r>
          </a:p>
          <a:p>
            <a:r>
              <a:rPr lang="en-US" dirty="0" smtClean="0"/>
              <a:t>Examples:</a:t>
            </a:r>
          </a:p>
          <a:p>
            <a:pPr lvl="1"/>
            <a:r>
              <a:rPr lang="en-US" dirty="0" smtClean="0"/>
              <a:t>Miles per gallon</a:t>
            </a:r>
          </a:p>
          <a:p>
            <a:pPr lvl="1"/>
            <a:r>
              <a:rPr lang="en-US" dirty="0" smtClean="0"/>
              <a:t>Miles per hour</a:t>
            </a:r>
          </a:p>
          <a:p>
            <a:pPr lvl="1"/>
            <a:r>
              <a:rPr lang="en-US" dirty="0" smtClean="0"/>
              <a:t>Dollars per hour</a:t>
            </a:r>
          </a:p>
          <a:p>
            <a:pPr lvl="1"/>
            <a:endParaRPr lang="en-US" dirty="0"/>
          </a:p>
          <a:p>
            <a:pPr lvl="1"/>
            <a:r>
              <a:rPr lang="en-US" dirty="0" smtClean="0"/>
              <a:t>Note all the denominators are in a unit of 1. (Dollars per 1 hour)</a:t>
            </a:r>
          </a:p>
          <a:p>
            <a:pPr lvl="1"/>
            <a:endParaRPr lang="en-US" dirty="0" smtClean="0"/>
          </a:p>
        </p:txBody>
      </p:sp>
    </p:spTree>
    <p:extLst>
      <p:ext uri="{BB962C8B-B14F-4D97-AF65-F5344CB8AC3E}">
        <p14:creationId xmlns:p14="http://schemas.microsoft.com/office/powerpoint/2010/main" val="36197031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Rate Example</a:t>
            </a:r>
            <a:endParaRPr lang="en-US" dirty="0"/>
          </a:p>
        </p:txBody>
      </p:sp>
      <p:sp>
        <p:nvSpPr>
          <p:cNvPr id="3" name="Content Placeholder 2"/>
          <p:cNvSpPr>
            <a:spLocks noGrp="1"/>
          </p:cNvSpPr>
          <p:nvPr>
            <p:ph idx="1"/>
          </p:nvPr>
        </p:nvSpPr>
        <p:spPr/>
        <p:txBody>
          <a:bodyPr/>
          <a:lstStyle/>
          <a:p>
            <a:r>
              <a:rPr lang="en-US" dirty="0" smtClean="0"/>
              <a:t>A </a:t>
            </a:r>
            <a:r>
              <a:rPr lang="en-US" dirty="0"/>
              <a:t>family car is being tested for fuel efficiency. It drives non-stop for 100 miles and uses 3.2 gallons of gasoline. Write the ratio of distance traveled to fuel used as a unit rate. </a:t>
            </a:r>
          </a:p>
          <a:p>
            <a:endParaRPr lang="en-US" dirty="0"/>
          </a:p>
        </p:txBody>
      </p:sp>
    </p:spTree>
    <p:extLst>
      <p:ext uri="{BB962C8B-B14F-4D97-AF65-F5344CB8AC3E}">
        <p14:creationId xmlns:p14="http://schemas.microsoft.com/office/powerpoint/2010/main" val="13589017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Proportions</a:t>
            </a:r>
            <a:endParaRPr lang="en-US" dirty="0"/>
          </a:p>
        </p:txBody>
      </p:sp>
      <p:sp>
        <p:nvSpPr>
          <p:cNvPr id="3" name="Content Placeholder 2"/>
          <p:cNvSpPr>
            <a:spLocks noGrp="1"/>
          </p:cNvSpPr>
          <p:nvPr>
            <p:ph idx="1"/>
          </p:nvPr>
        </p:nvSpPr>
        <p:spPr/>
        <p:txBody>
          <a:bodyPr/>
          <a:lstStyle/>
          <a:p>
            <a:r>
              <a:rPr lang="en-US" dirty="0" smtClean="0"/>
              <a:t>A proportion is when two ratios are equal to each other. </a:t>
            </a:r>
          </a:p>
          <a:p>
            <a:pPr lvl="1"/>
            <a:r>
              <a:rPr lang="en-US" dirty="0" smtClean="0"/>
              <a:t>Example: 10/15 = 6/9</a:t>
            </a:r>
          </a:p>
          <a:p>
            <a:pPr lvl="1"/>
            <a:endParaRPr lang="en-US" dirty="0"/>
          </a:p>
          <a:p>
            <a:pPr lvl="1"/>
            <a:endParaRPr lang="en-US" dirty="0" smtClean="0"/>
          </a:p>
          <a:p>
            <a:r>
              <a:rPr lang="en-US" dirty="0" smtClean="0"/>
              <a:t>Use these in science and business.</a:t>
            </a:r>
          </a:p>
          <a:p>
            <a:pPr lvl="1"/>
            <a:r>
              <a:rPr lang="en-US" dirty="0" smtClean="0"/>
              <a:t>Scaling sizes, solve for an unknown, enlarging, reducing, etc. </a:t>
            </a:r>
            <a:endParaRPr lang="en-US" dirty="0"/>
          </a:p>
        </p:txBody>
      </p:sp>
    </p:spTree>
    <p:extLst>
      <p:ext uri="{BB962C8B-B14F-4D97-AF65-F5344CB8AC3E}">
        <p14:creationId xmlns:p14="http://schemas.microsoft.com/office/powerpoint/2010/main" val="2266100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parts of an equation?</a:t>
            </a:r>
            <a:endParaRPr lang="en-US" dirty="0"/>
          </a:p>
        </p:txBody>
      </p:sp>
      <p:sp>
        <p:nvSpPr>
          <p:cNvPr id="3" name="Content Placeholder 2"/>
          <p:cNvSpPr>
            <a:spLocks noGrp="1"/>
          </p:cNvSpPr>
          <p:nvPr>
            <p:ph idx="1"/>
          </p:nvPr>
        </p:nvSpPr>
        <p:spPr/>
        <p:txBody>
          <a:bodyPr/>
          <a:lstStyle/>
          <a:p>
            <a:r>
              <a:rPr lang="en-US" dirty="0" smtClean="0"/>
              <a:t>8x + 12 = 105</a:t>
            </a:r>
            <a:endParaRPr lang="en-US" dirty="0"/>
          </a:p>
        </p:txBody>
      </p:sp>
    </p:spTree>
    <p:extLst>
      <p:ext uri="{BB962C8B-B14F-4D97-AF65-F5344CB8AC3E}">
        <p14:creationId xmlns:p14="http://schemas.microsoft.com/office/powerpoint/2010/main" val="17941970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Proportion Example</a:t>
            </a:r>
            <a:endParaRPr lang="en-US" dirty="0"/>
          </a:p>
        </p:txBody>
      </p:sp>
      <p:sp>
        <p:nvSpPr>
          <p:cNvPr id="3" name="Content Placeholder 2"/>
          <p:cNvSpPr>
            <a:spLocks noGrp="1"/>
          </p:cNvSpPr>
          <p:nvPr>
            <p:ph idx="1"/>
          </p:nvPr>
        </p:nvSpPr>
        <p:spPr/>
        <p:txBody>
          <a:bodyPr/>
          <a:lstStyle/>
          <a:p>
            <a:r>
              <a:rPr lang="en-US" dirty="0" smtClean="0"/>
              <a:t>A small fast food chain operates 60 stores and makes $1.2 million profit every year. How much profit would the chain make if it operated 250 stores?</a:t>
            </a:r>
            <a:endParaRPr lang="en-US" dirty="0"/>
          </a:p>
        </p:txBody>
      </p:sp>
    </p:spTree>
    <p:extLst>
      <p:ext uri="{BB962C8B-B14F-4D97-AF65-F5344CB8AC3E}">
        <p14:creationId xmlns:p14="http://schemas.microsoft.com/office/powerpoint/2010/main" val="287493538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Proportion Example</a:t>
            </a:r>
            <a:endParaRPr lang="en-US" dirty="0"/>
          </a:p>
        </p:txBody>
      </p:sp>
      <p:sp>
        <p:nvSpPr>
          <p:cNvPr id="3" name="Content Placeholder 2"/>
          <p:cNvSpPr>
            <a:spLocks noGrp="1"/>
          </p:cNvSpPr>
          <p:nvPr>
            <p:ph idx="1"/>
          </p:nvPr>
        </p:nvSpPr>
        <p:spPr/>
        <p:txBody>
          <a:bodyPr/>
          <a:lstStyle/>
          <a:p>
            <a:r>
              <a:rPr lang="en-US" dirty="0" smtClean="0"/>
              <a:t>A chemical company makes up batches of copper sulfate solution by adding 250 kg of copper sulfate powder and 1000 liters of water. A laboratory chemist wants to make a solution of identical concentration, but only needs 350 ml (.35 liters) of solution. How much copper sulfate powder should the chemist add to the water?</a:t>
            </a:r>
            <a:endParaRPr lang="en-US" dirty="0"/>
          </a:p>
        </p:txBody>
      </p:sp>
    </p:spTree>
    <p:extLst>
      <p:ext uri="{BB962C8B-B14F-4D97-AF65-F5344CB8AC3E}">
        <p14:creationId xmlns:p14="http://schemas.microsoft.com/office/powerpoint/2010/main" val="29542565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 Products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Solve for x:</a:t>
                </a:r>
              </a:p>
              <a:p>
                <a:pPr lvl="1"/>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4</m:t>
                        </m:r>
                      </m:num>
                      <m:den>
                        <m:r>
                          <a:rPr lang="en-US" b="0" i="1" smtClean="0">
                            <a:latin typeface="Cambria Math" panose="02040503050406030204" pitchFamily="18" charset="0"/>
                          </a:rPr>
                          <m:t>3</m:t>
                        </m:r>
                      </m:den>
                    </m:f>
                    <m:r>
                      <a:rPr lang="en-US" b="0" i="1" smtClean="0">
                        <a:latin typeface="Cambria Math" panose="02040503050406030204" pitchFamily="18" charset="0"/>
                      </a:rPr>
                      <m:t>=</m:t>
                    </m:r>
                    <m:f>
                      <m:fPr>
                        <m:ctrlPr>
                          <a:rPr lang="en-US" i="1" smtClean="0">
                            <a:latin typeface="Cambria Math" panose="02040503050406030204" pitchFamily="18" charset="0"/>
                          </a:rPr>
                        </m:ctrlPr>
                      </m:fPr>
                      <m:num>
                        <m:r>
                          <a:rPr lang="en-US" b="0" i="1" smtClean="0">
                            <a:latin typeface="Cambria Math" panose="02040503050406030204" pitchFamily="18" charset="0"/>
                          </a:rPr>
                          <m:t>9</m:t>
                        </m:r>
                      </m:num>
                      <m:den>
                        <m:r>
                          <a:rPr lang="en-US" b="0" i="1" smtClean="0">
                            <a:latin typeface="Cambria Math" panose="02040503050406030204" pitchFamily="18" charset="0"/>
                          </a:rPr>
                          <m:t>𝑥</m:t>
                        </m:r>
                      </m:den>
                    </m:f>
                  </m:oMath>
                </a14:m>
                <a:endParaRPr lang="en-US" dirty="0" smtClean="0"/>
              </a:p>
              <a:p>
                <a:pPr lvl="2"/>
                <a:r>
                  <a:rPr lang="en-US" dirty="0" smtClean="0"/>
                  <a:t>Tell your method and determine if there were any other ways to complete the question. </a:t>
                </a:r>
              </a:p>
              <a:p>
                <a:pPr lvl="2"/>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1425" r="-1630"/>
                </a:stretch>
              </a:blipFill>
            </p:spPr>
            <p:txBody>
              <a:bodyPr/>
              <a:lstStyle/>
              <a:p>
                <a:r>
                  <a:rPr lang="en-US">
                    <a:noFill/>
                  </a:rPr>
                  <a:t> </a:t>
                </a:r>
              </a:p>
            </p:txBody>
          </p:sp>
        </mc:Fallback>
      </mc:AlternateContent>
    </p:spTree>
    <p:extLst>
      <p:ext uri="{BB962C8B-B14F-4D97-AF65-F5344CB8AC3E}">
        <p14:creationId xmlns:p14="http://schemas.microsoft.com/office/powerpoint/2010/main" val="246230154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 Products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Multiply diagonals, set equal to each other and solve for the given variable.</a:t>
                </a:r>
              </a:p>
              <a:p>
                <a:endParaRPr lang="en-US" dirty="0"/>
              </a:p>
              <a:p>
                <a:endParaRPr lang="en-US" dirty="0" smtClean="0"/>
              </a:p>
              <a:p>
                <a:endParaRPr lang="en-US" dirty="0"/>
              </a:p>
              <a:p>
                <a:endParaRPr lang="en-US" dirty="0" smtClean="0"/>
              </a:p>
              <a:p>
                <a:r>
                  <a:rPr lang="en-US" dirty="0" smtClean="0"/>
                  <a:t>Solve:</a:t>
                </a:r>
              </a:p>
              <a:p>
                <a:pPr lvl="1"/>
                <a:r>
                  <a:rPr lang="en-US" dirty="0" smtClean="0"/>
                  <a:t> </a:t>
                </a:r>
                <a14:m>
                  <m:oMath xmlns:m="http://schemas.openxmlformats.org/officeDocument/2006/math">
                    <m:f>
                      <m:fPr>
                        <m:ctrlPr>
                          <a:rPr lang="en-US" i="1">
                            <a:latin typeface="Cambria Math" panose="02040503050406030204" pitchFamily="18" charset="0"/>
                          </a:rPr>
                        </m:ctrlPr>
                      </m:fPr>
                      <m:num>
                        <m:r>
                          <a:rPr lang="en-US" b="0" i="1" smtClean="0">
                            <a:latin typeface="Cambria Math" panose="02040503050406030204" pitchFamily="18" charset="0"/>
                          </a:rPr>
                          <m:t>.5</m:t>
                        </m:r>
                      </m:num>
                      <m:den>
                        <m:r>
                          <a:rPr lang="en-US" i="1">
                            <a:latin typeface="Cambria Math" panose="02040503050406030204" pitchFamily="18" charset="0"/>
                          </a:rPr>
                          <m:t>3</m:t>
                        </m:r>
                      </m:den>
                    </m:f>
                    <m:r>
                      <a:rPr lang="en-US" i="1">
                        <a:latin typeface="Cambria Math" panose="02040503050406030204" pitchFamily="18" charset="0"/>
                      </a:rPr>
                      <m:t>=</m:t>
                    </m:r>
                    <m:f>
                      <m:fPr>
                        <m:ctrlPr>
                          <a:rPr lang="en-US" i="1">
                            <a:latin typeface="Cambria Math" panose="02040503050406030204" pitchFamily="18" charset="0"/>
                          </a:rPr>
                        </m:ctrlPr>
                      </m:fPr>
                      <m:num>
                        <m:r>
                          <a:rPr lang="en-US" b="0" i="1" smtClean="0">
                            <a:latin typeface="Cambria Math" panose="02040503050406030204" pitchFamily="18" charset="0"/>
                          </a:rPr>
                          <m:t>56</m:t>
                        </m:r>
                      </m:num>
                      <m:den>
                        <m:r>
                          <a:rPr lang="en-US" i="1">
                            <a:latin typeface="Cambria Math" panose="02040503050406030204" pitchFamily="18" charset="0"/>
                          </a:rPr>
                          <m:t>𝑥</m:t>
                        </m:r>
                      </m:den>
                    </m:f>
                  </m:oMath>
                </a14:m>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1425" r="-1111"/>
                </a:stretch>
              </a:blipFill>
            </p:spPr>
            <p:txBody>
              <a:bodyPr/>
              <a:lstStyle/>
              <a:p>
                <a:r>
                  <a:rPr lang="en-US">
                    <a:noFill/>
                  </a:rPr>
                  <a:t> </a:t>
                </a:r>
              </a:p>
            </p:txBody>
          </p:sp>
        </mc:Fallback>
      </mc:AlternateContent>
      <p:pic>
        <p:nvPicPr>
          <p:cNvPr id="4" name="Picture 3"/>
          <p:cNvPicPr>
            <a:picLocks noChangeAspect="1"/>
          </p:cNvPicPr>
          <p:nvPr/>
        </p:nvPicPr>
        <p:blipFill>
          <a:blip r:embed="rId3"/>
          <a:stretch>
            <a:fillRect/>
          </a:stretch>
        </p:blipFill>
        <p:spPr>
          <a:xfrm>
            <a:off x="496581" y="2590800"/>
            <a:ext cx="8190219" cy="1595031"/>
          </a:xfrm>
          <a:prstGeom prst="rect">
            <a:avLst/>
          </a:prstGeom>
        </p:spPr>
      </p:pic>
    </p:spTree>
    <p:extLst>
      <p:ext uri="{BB962C8B-B14F-4D97-AF65-F5344CB8AC3E}">
        <p14:creationId xmlns:p14="http://schemas.microsoft.com/office/powerpoint/2010/main" val="5865158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Real-World Applications</a:t>
            </a:r>
            <a:endParaRPr lang="en-US" dirty="0"/>
          </a:p>
        </p:txBody>
      </p:sp>
      <p:sp>
        <p:nvSpPr>
          <p:cNvPr id="3" name="Content Placeholder 2"/>
          <p:cNvSpPr>
            <a:spLocks noGrp="1"/>
          </p:cNvSpPr>
          <p:nvPr>
            <p:ph idx="1"/>
          </p:nvPr>
        </p:nvSpPr>
        <p:spPr/>
        <p:txBody>
          <a:bodyPr/>
          <a:lstStyle/>
          <a:p>
            <a:r>
              <a:rPr lang="en-US" dirty="0" smtClean="0"/>
              <a:t>A cross-country train travels at a steady speed. It covers 15 miles in 20 minutes. How far will it travel in 7 hours assuming it continues at the same speed?</a:t>
            </a:r>
            <a:endParaRPr lang="en-US" dirty="0"/>
          </a:p>
        </p:txBody>
      </p:sp>
    </p:spTree>
    <p:extLst>
      <p:ext uri="{BB962C8B-B14F-4D97-AF65-F5344CB8AC3E}">
        <p14:creationId xmlns:p14="http://schemas.microsoft.com/office/powerpoint/2010/main" val="202193307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Real-World Applications</a:t>
            </a:r>
            <a:endParaRPr lang="en-US" dirty="0"/>
          </a:p>
        </p:txBody>
      </p:sp>
      <p:sp>
        <p:nvSpPr>
          <p:cNvPr id="3" name="Content Placeholder 2"/>
          <p:cNvSpPr>
            <a:spLocks noGrp="1"/>
          </p:cNvSpPr>
          <p:nvPr>
            <p:ph idx="1"/>
          </p:nvPr>
        </p:nvSpPr>
        <p:spPr/>
        <p:txBody>
          <a:bodyPr/>
          <a:lstStyle/>
          <a:p>
            <a:r>
              <a:rPr lang="en-US" dirty="0" smtClean="0"/>
              <a:t>Rain is falling at 1 inch every 1.5 hours. How high will the water level be if it rains at the same rate for 3 hours?</a:t>
            </a:r>
            <a:endParaRPr lang="en-US" dirty="0"/>
          </a:p>
        </p:txBody>
      </p:sp>
    </p:spTree>
    <p:extLst>
      <p:ext uri="{BB962C8B-B14F-4D97-AF65-F5344CB8AC3E}">
        <p14:creationId xmlns:p14="http://schemas.microsoft.com/office/powerpoint/2010/main" val="49966205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Real-World Applications</a:t>
            </a:r>
            <a:endParaRPr lang="en-US" dirty="0"/>
          </a:p>
        </p:txBody>
      </p:sp>
      <p:sp>
        <p:nvSpPr>
          <p:cNvPr id="3" name="Content Placeholder 2"/>
          <p:cNvSpPr>
            <a:spLocks noGrp="1"/>
          </p:cNvSpPr>
          <p:nvPr>
            <p:ph idx="1"/>
          </p:nvPr>
        </p:nvSpPr>
        <p:spPr/>
        <p:txBody>
          <a:bodyPr/>
          <a:lstStyle/>
          <a:p>
            <a:r>
              <a:rPr lang="en-US" dirty="0" smtClean="0"/>
              <a:t>In the United Kingdom, Alzheimer’s disease is said to affect one in fifty people over 65 years of age. If approximately 250,000 people over 65 are affected in the UK, how many people over 65 are there in total?</a:t>
            </a:r>
            <a:endParaRPr lang="en-US" dirty="0"/>
          </a:p>
        </p:txBody>
      </p:sp>
    </p:spTree>
    <p:extLst>
      <p:ext uri="{BB962C8B-B14F-4D97-AF65-F5344CB8AC3E}">
        <p14:creationId xmlns:p14="http://schemas.microsoft.com/office/powerpoint/2010/main" val="386194339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 and Indirect Measurements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826964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a:t>
            </a:r>
            <a:endParaRPr lang="en-US" dirty="0"/>
          </a:p>
        </p:txBody>
      </p:sp>
      <p:sp>
        <p:nvSpPr>
          <p:cNvPr id="3" name="Content Placeholder 2"/>
          <p:cNvSpPr>
            <a:spLocks noGrp="1"/>
          </p:cNvSpPr>
          <p:nvPr>
            <p:ph idx="1"/>
          </p:nvPr>
        </p:nvSpPr>
        <p:spPr/>
        <p:txBody>
          <a:bodyPr>
            <a:normAutofit/>
          </a:bodyPr>
          <a:lstStyle/>
          <a:p>
            <a:r>
              <a:rPr lang="en-US" sz="3200" dirty="0" smtClean="0"/>
              <a:t>A link to a real-life size and a smaller or larger version of the same thing. </a:t>
            </a:r>
          </a:p>
          <a:p>
            <a:endParaRPr lang="en-US" sz="3200" dirty="0"/>
          </a:p>
          <a:p>
            <a:r>
              <a:rPr lang="en-US" sz="3200" dirty="0" smtClean="0"/>
              <a:t>*Not drawn to scale.</a:t>
            </a:r>
          </a:p>
          <a:p>
            <a:r>
              <a:rPr lang="en-US" sz="3200" dirty="0" smtClean="0"/>
              <a:t>*Chips enlarged to show texture.</a:t>
            </a:r>
          </a:p>
          <a:p>
            <a:r>
              <a:rPr lang="en-US" sz="3200" dirty="0" smtClean="0"/>
              <a:t>*Where else would a scale be used?</a:t>
            </a:r>
          </a:p>
        </p:txBody>
      </p:sp>
    </p:spTree>
    <p:extLst>
      <p:ext uri="{BB962C8B-B14F-4D97-AF65-F5344CB8AC3E}">
        <p14:creationId xmlns:p14="http://schemas.microsoft.com/office/powerpoint/2010/main" val="352178153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Scales on a Map</a:t>
            </a:r>
            <a:endParaRPr lang="en-US" dirty="0"/>
          </a:p>
        </p:txBody>
      </p:sp>
      <p:sp>
        <p:nvSpPr>
          <p:cNvPr id="3" name="Content Placeholder 2"/>
          <p:cNvSpPr>
            <a:spLocks noGrp="1"/>
          </p:cNvSpPr>
          <p:nvPr>
            <p:ph idx="1"/>
          </p:nvPr>
        </p:nvSpPr>
        <p:spPr/>
        <p:txBody>
          <a:bodyPr/>
          <a:lstStyle/>
          <a:p>
            <a:r>
              <a:rPr lang="en-US" sz="3200" dirty="0" smtClean="0"/>
              <a:t>Scale on a map is describing the relationships between distances on a map and the corresponding distances on the earth’s surface. </a:t>
            </a:r>
          </a:p>
          <a:p>
            <a:pPr lvl="1"/>
            <a:r>
              <a:rPr lang="en-US" sz="2800" dirty="0" smtClean="0"/>
              <a:t>Measurements are described as a fraction or a ratio</a:t>
            </a:r>
          </a:p>
          <a:p>
            <a:pPr lvl="2"/>
            <a:r>
              <a:rPr lang="en-US" sz="2400" dirty="0" smtClean="0"/>
              <a:t>1inch: 20 miles = for every one inch on the map that really means 20 miles on the surface of the earth. </a:t>
            </a:r>
          </a:p>
          <a:p>
            <a:pPr lvl="2"/>
            <a:endParaRPr lang="en-US" dirty="0"/>
          </a:p>
          <a:p>
            <a:pPr lvl="2"/>
            <a:endParaRPr lang="en-US" dirty="0"/>
          </a:p>
        </p:txBody>
      </p:sp>
    </p:spTree>
    <p:extLst>
      <p:ext uri="{BB962C8B-B14F-4D97-AF65-F5344CB8AC3E}">
        <p14:creationId xmlns:p14="http://schemas.microsoft.com/office/powerpoint/2010/main" val="4147996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importance of an equation?</a:t>
            </a:r>
            <a:endParaRPr lang="en-US" dirty="0"/>
          </a:p>
        </p:txBody>
      </p:sp>
      <p:sp>
        <p:nvSpPr>
          <p:cNvPr id="3" name="Content Placeholder 2"/>
          <p:cNvSpPr>
            <a:spLocks noGrp="1"/>
          </p:cNvSpPr>
          <p:nvPr>
            <p:ph idx="1"/>
          </p:nvPr>
        </p:nvSpPr>
        <p:spPr/>
        <p:txBody>
          <a:bodyPr/>
          <a:lstStyle/>
          <a:p>
            <a:r>
              <a:rPr lang="en-US" dirty="0" smtClean="0"/>
              <a:t>What are the applications of equations?</a:t>
            </a:r>
            <a:endParaRPr lang="en-US" dirty="0"/>
          </a:p>
        </p:txBody>
      </p:sp>
    </p:spTree>
    <p:extLst>
      <p:ext uri="{BB962C8B-B14F-4D97-AF65-F5344CB8AC3E}">
        <p14:creationId xmlns:p14="http://schemas.microsoft.com/office/powerpoint/2010/main" val="15213469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Scales on a Map</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457200" y="1600200"/>
            <a:ext cx="4953000" cy="2398412"/>
          </a:xfrm>
          <a:prstGeom prst="rect">
            <a:avLst/>
          </a:prstGeom>
        </p:spPr>
      </p:pic>
      <p:pic>
        <p:nvPicPr>
          <p:cNvPr id="5" name="Picture 4"/>
          <p:cNvPicPr>
            <a:picLocks noChangeAspect="1"/>
          </p:cNvPicPr>
          <p:nvPr/>
        </p:nvPicPr>
        <p:blipFill>
          <a:blip r:embed="rId3"/>
          <a:stretch>
            <a:fillRect/>
          </a:stretch>
        </p:blipFill>
        <p:spPr>
          <a:xfrm>
            <a:off x="5150427" y="3927071"/>
            <a:ext cx="3810000" cy="2857500"/>
          </a:xfrm>
          <a:prstGeom prst="rect">
            <a:avLst/>
          </a:prstGeom>
        </p:spPr>
      </p:pic>
    </p:spTree>
    <p:extLst>
      <p:ext uri="{BB962C8B-B14F-4D97-AF65-F5344CB8AC3E}">
        <p14:creationId xmlns:p14="http://schemas.microsoft.com/office/powerpoint/2010/main" val="12811775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 Activity</a:t>
            </a:r>
            <a:endParaRPr lang="en-US" dirty="0"/>
          </a:p>
        </p:txBody>
      </p:sp>
      <p:sp>
        <p:nvSpPr>
          <p:cNvPr id="3" name="Content Placeholder 2"/>
          <p:cNvSpPr>
            <a:spLocks noGrp="1"/>
          </p:cNvSpPr>
          <p:nvPr>
            <p:ph idx="1"/>
          </p:nvPr>
        </p:nvSpPr>
        <p:spPr/>
        <p:txBody>
          <a:bodyPr>
            <a:normAutofit/>
          </a:bodyPr>
          <a:lstStyle/>
          <a:p>
            <a:r>
              <a:rPr lang="en-US" sz="3200" dirty="0" smtClean="0"/>
              <a:t>You are going to go get a laptop from Ms. </a:t>
            </a:r>
            <a:r>
              <a:rPr lang="en-US" sz="3200" dirty="0" err="1" smtClean="0"/>
              <a:t>Donlon’s</a:t>
            </a:r>
            <a:r>
              <a:rPr lang="en-US" sz="3200" dirty="0" smtClean="0"/>
              <a:t> room and print of three maps of different countries/states/regions/ etc. </a:t>
            </a:r>
          </a:p>
          <a:p>
            <a:pPr lvl="1"/>
            <a:r>
              <a:rPr lang="en-US" sz="2800" dirty="0" smtClean="0"/>
              <a:t>You will then find the scale of the map and use the scale to measure the distance between three different cities on each of the three maps. </a:t>
            </a:r>
            <a:endParaRPr lang="en-US" sz="2800" dirty="0"/>
          </a:p>
        </p:txBody>
      </p:sp>
    </p:spTree>
    <p:extLst>
      <p:ext uri="{BB962C8B-B14F-4D97-AF65-F5344CB8AC3E}">
        <p14:creationId xmlns:p14="http://schemas.microsoft.com/office/powerpoint/2010/main" val="69963229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your own Map</a:t>
            </a:r>
            <a:endParaRPr lang="en-US" dirty="0"/>
          </a:p>
        </p:txBody>
      </p:sp>
      <p:sp>
        <p:nvSpPr>
          <p:cNvPr id="3" name="Content Placeholder 2"/>
          <p:cNvSpPr>
            <a:spLocks noGrp="1"/>
          </p:cNvSpPr>
          <p:nvPr>
            <p:ph idx="1"/>
          </p:nvPr>
        </p:nvSpPr>
        <p:spPr/>
        <p:txBody>
          <a:bodyPr/>
          <a:lstStyle/>
          <a:p>
            <a:r>
              <a:rPr lang="en-US" dirty="0" smtClean="0"/>
              <a:t>Once you are completed with the map activity, you are going to create your own scale version of something. (Could be your car, the room, desk, body, etc. )</a:t>
            </a:r>
          </a:p>
          <a:p>
            <a:r>
              <a:rPr lang="en-US" dirty="0" smtClean="0"/>
              <a:t>Needs to be drawn on graph paper and drawn to scale. </a:t>
            </a:r>
            <a:endParaRPr lang="en-US" dirty="0"/>
          </a:p>
        </p:txBody>
      </p:sp>
    </p:spTree>
    <p:extLst>
      <p:ext uri="{BB962C8B-B14F-4D97-AF65-F5344CB8AC3E}">
        <p14:creationId xmlns:p14="http://schemas.microsoft.com/office/powerpoint/2010/main" val="321336193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Percent Problems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2109877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Percentage</a:t>
            </a:r>
            <a:endParaRPr lang="en-US" dirty="0"/>
          </a:p>
        </p:txBody>
      </p:sp>
      <p:sp>
        <p:nvSpPr>
          <p:cNvPr id="3" name="Content Placeholder 2"/>
          <p:cNvSpPr>
            <a:spLocks noGrp="1"/>
          </p:cNvSpPr>
          <p:nvPr>
            <p:ph idx="1"/>
          </p:nvPr>
        </p:nvSpPr>
        <p:spPr/>
        <p:txBody>
          <a:bodyPr/>
          <a:lstStyle/>
          <a:p>
            <a:r>
              <a:rPr lang="en-US" sz="3200" dirty="0" smtClean="0"/>
              <a:t>What is a percentage?</a:t>
            </a:r>
          </a:p>
          <a:p>
            <a:pPr lvl="1"/>
            <a:r>
              <a:rPr lang="en-US" sz="2800" dirty="0" smtClean="0"/>
              <a:t>A ratio with a base unit of 100. </a:t>
            </a:r>
          </a:p>
          <a:p>
            <a:pPr lvl="1"/>
            <a:endParaRPr lang="en-US" dirty="0"/>
          </a:p>
          <a:p>
            <a:pPr marL="137160" indent="0">
              <a:buNone/>
            </a:pPr>
            <a:endParaRPr lang="en-US" dirty="0"/>
          </a:p>
        </p:txBody>
      </p:sp>
    </p:spTree>
    <p:extLst>
      <p:ext uri="{BB962C8B-B14F-4D97-AF65-F5344CB8AC3E}">
        <p14:creationId xmlns:p14="http://schemas.microsoft.com/office/powerpoint/2010/main" val="356139183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Converting Percentages </a:t>
            </a:r>
            <a:endParaRPr lang="en-US" dirty="0"/>
          </a:p>
        </p:txBody>
      </p:sp>
      <p:sp>
        <p:nvSpPr>
          <p:cNvPr id="3" name="Content Placeholder 2"/>
          <p:cNvSpPr>
            <a:spLocks noGrp="1"/>
          </p:cNvSpPr>
          <p:nvPr>
            <p:ph idx="1"/>
          </p:nvPr>
        </p:nvSpPr>
        <p:spPr/>
        <p:txBody>
          <a:bodyPr/>
          <a:lstStyle/>
          <a:p>
            <a:r>
              <a:rPr lang="en-US" dirty="0" smtClean="0"/>
              <a:t>Convert fractions to percentages.</a:t>
            </a:r>
          </a:p>
          <a:p>
            <a:endParaRPr lang="en-US" dirty="0"/>
          </a:p>
          <a:p>
            <a:pPr lvl="1"/>
            <a:r>
              <a:rPr lang="en-US" dirty="0" smtClean="0"/>
              <a:t>50/100 </a:t>
            </a:r>
          </a:p>
          <a:p>
            <a:pPr lvl="1"/>
            <a:endParaRPr lang="en-US" dirty="0"/>
          </a:p>
          <a:p>
            <a:pPr lvl="1"/>
            <a:r>
              <a:rPr lang="en-US" dirty="0" smtClean="0"/>
              <a:t>12.5/100</a:t>
            </a:r>
          </a:p>
          <a:p>
            <a:pPr lvl="1"/>
            <a:endParaRPr lang="en-US" dirty="0"/>
          </a:p>
          <a:p>
            <a:pPr lvl="1"/>
            <a:r>
              <a:rPr lang="en-US" dirty="0" smtClean="0"/>
              <a:t>.75/100</a:t>
            </a:r>
          </a:p>
          <a:p>
            <a:pPr lvl="1"/>
            <a:endParaRPr lang="en-US" dirty="0"/>
          </a:p>
          <a:p>
            <a:pPr lvl="1"/>
            <a:r>
              <a:rPr lang="en-US" dirty="0" smtClean="0"/>
              <a:t>10/1000</a:t>
            </a:r>
            <a:endParaRPr lang="en-US" dirty="0"/>
          </a:p>
        </p:txBody>
      </p:sp>
    </p:spTree>
    <p:extLst>
      <p:ext uri="{BB962C8B-B14F-4D97-AF65-F5344CB8AC3E}">
        <p14:creationId xmlns:p14="http://schemas.microsoft.com/office/powerpoint/2010/main" val="101171657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Converting Percentages</a:t>
            </a:r>
            <a:endParaRPr lang="en-US" dirty="0"/>
          </a:p>
        </p:txBody>
      </p:sp>
      <p:sp>
        <p:nvSpPr>
          <p:cNvPr id="3" name="Content Placeholder 2"/>
          <p:cNvSpPr>
            <a:spLocks noGrp="1"/>
          </p:cNvSpPr>
          <p:nvPr>
            <p:ph idx="1"/>
          </p:nvPr>
        </p:nvSpPr>
        <p:spPr/>
        <p:txBody>
          <a:bodyPr/>
          <a:lstStyle/>
          <a:p>
            <a:r>
              <a:rPr lang="en-US" dirty="0" smtClean="0"/>
              <a:t>Convert percentages to decimals.</a:t>
            </a:r>
          </a:p>
          <a:p>
            <a:pPr lvl="1"/>
            <a:endParaRPr lang="en-US" dirty="0"/>
          </a:p>
          <a:p>
            <a:pPr lvl="1"/>
            <a:r>
              <a:rPr lang="en-US" dirty="0" smtClean="0"/>
              <a:t>45%</a:t>
            </a:r>
          </a:p>
          <a:p>
            <a:pPr lvl="1"/>
            <a:endParaRPr lang="en-US" dirty="0"/>
          </a:p>
          <a:p>
            <a:pPr lvl="1"/>
            <a:r>
              <a:rPr lang="en-US" dirty="0" smtClean="0"/>
              <a:t>103.5%</a:t>
            </a:r>
          </a:p>
          <a:p>
            <a:pPr lvl="1"/>
            <a:endParaRPr lang="en-US" dirty="0"/>
          </a:p>
          <a:p>
            <a:pPr lvl="1"/>
            <a:r>
              <a:rPr lang="en-US" dirty="0" smtClean="0"/>
              <a:t>34%</a:t>
            </a:r>
          </a:p>
          <a:p>
            <a:pPr lvl="1"/>
            <a:endParaRPr lang="en-US" dirty="0"/>
          </a:p>
          <a:p>
            <a:pPr lvl="1"/>
            <a:r>
              <a:rPr lang="en-US" dirty="0" smtClean="0"/>
              <a:t>1.9% </a:t>
            </a:r>
            <a:endParaRPr lang="en-US" dirty="0"/>
          </a:p>
        </p:txBody>
      </p:sp>
    </p:spTree>
    <p:extLst>
      <p:ext uri="{BB962C8B-B14F-4D97-AF65-F5344CB8AC3E}">
        <p14:creationId xmlns:p14="http://schemas.microsoft.com/office/powerpoint/2010/main" val="204009541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Converting Percentages</a:t>
            </a:r>
            <a:endParaRPr lang="en-US" dirty="0"/>
          </a:p>
        </p:txBody>
      </p:sp>
      <p:sp>
        <p:nvSpPr>
          <p:cNvPr id="3" name="Content Placeholder 2"/>
          <p:cNvSpPr>
            <a:spLocks noGrp="1"/>
          </p:cNvSpPr>
          <p:nvPr>
            <p:ph idx="1"/>
          </p:nvPr>
        </p:nvSpPr>
        <p:spPr/>
        <p:txBody>
          <a:bodyPr/>
          <a:lstStyle/>
          <a:p>
            <a:r>
              <a:rPr lang="en-US" dirty="0" smtClean="0"/>
              <a:t>Convert percentages to fractions.</a:t>
            </a:r>
          </a:p>
          <a:p>
            <a:endParaRPr lang="en-US" dirty="0"/>
          </a:p>
          <a:p>
            <a:pPr lvl="1"/>
            <a:r>
              <a:rPr lang="en-US" dirty="0" smtClean="0"/>
              <a:t>55%</a:t>
            </a:r>
          </a:p>
          <a:p>
            <a:pPr lvl="1"/>
            <a:endParaRPr lang="en-US" dirty="0"/>
          </a:p>
          <a:p>
            <a:pPr lvl="1"/>
            <a:r>
              <a:rPr lang="en-US" dirty="0" smtClean="0"/>
              <a:t>18.9%</a:t>
            </a:r>
          </a:p>
          <a:p>
            <a:pPr lvl="1"/>
            <a:endParaRPr lang="en-US" dirty="0"/>
          </a:p>
          <a:p>
            <a:pPr lvl="1"/>
            <a:r>
              <a:rPr lang="en-US" dirty="0" smtClean="0"/>
              <a:t>155%</a:t>
            </a:r>
          </a:p>
          <a:p>
            <a:pPr lvl="1"/>
            <a:endParaRPr lang="en-US" dirty="0"/>
          </a:p>
          <a:p>
            <a:pPr lvl="1"/>
            <a:r>
              <a:rPr lang="en-US" dirty="0" smtClean="0"/>
              <a:t>23.0%</a:t>
            </a:r>
          </a:p>
        </p:txBody>
      </p:sp>
    </p:spTree>
    <p:extLst>
      <p:ext uri="{BB962C8B-B14F-4D97-AF65-F5344CB8AC3E}">
        <p14:creationId xmlns:p14="http://schemas.microsoft.com/office/powerpoint/2010/main" val="393589800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Percentages of Numbers</a:t>
            </a:r>
            <a:endParaRPr lang="en-US" dirty="0"/>
          </a:p>
        </p:txBody>
      </p:sp>
      <p:sp>
        <p:nvSpPr>
          <p:cNvPr id="3" name="Content Placeholder 2"/>
          <p:cNvSpPr>
            <a:spLocks noGrp="1"/>
          </p:cNvSpPr>
          <p:nvPr>
            <p:ph idx="1"/>
          </p:nvPr>
        </p:nvSpPr>
        <p:spPr/>
        <p:txBody>
          <a:bodyPr/>
          <a:lstStyle/>
          <a:p>
            <a:r>
              <a:rPr lang="en-US" dirty="0" smtClean="0"/>
              <a:t>Finding a percentage of a number.</a:t>
            </a:r>
          </a:p>
          <a:p>
            <a:pPr lvl="1"/>
            <a:r>
              <a:rPr lang="en-US" dirty="0" smtClean="0"/>
              <a:t>Find 100% of 100.</a:t>
            </a:r>
          </a:p>
          <a:p>
            <a:pPr lvl="1"/>
            <a:endParaRPr lang="en-US" dirty="0"/>
          </a:p>
          <a:p>
            <a:pPr lvl="1"/>
            <a:r>
              <a:rPr lang="en-US" dirty="0" smtClean="0"/>
              <a:t>Find 50% of 50.</a:t>
            </a:r>
          </a:p>
          <a:p>
            <a:pPr lvl="1"/>
            <a:endParaRPr lang="en-US" dirty="0"/>
          </a:p>
          <a:p>
            <a:pPr lvl="1"/>
            <a:r>
              <a:rPr lang="en-US" dirty="0" smtClean="0"/>
              <a:t>Find 25% of 355.</a:t>
            </a:r>
          </a:p>
          <a:p>
            <a:pPr lvl="1"/>
            <a:endParaRPr lang="en-US" dirty="0"/>
          </a:p>
          <a:p>
            <a:pPr lvl="1"/>
            <a:r>
              <a:rPr lang="en-US" dirty="0" smtClean="0"/>
              <a:t>Find 1% of 899.</a:t>
            </a:r>
            <a:endParaRPr lang="en-US" dirty="0"/>
          </a:p>
        </p:txBody>
      </p:sp>
    </p:spTree>
    <p:extLst>
      <p:ext uri="{BB962C8B-B14F-4D97-AF65-F5344CB8AC3E}">
        <p14:creationId xmlns:p14="http://schemas.microsoft.com/office/powerpoint/2010/main" val="67070267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Percent Equations</a:t>
            </a:r>
            <a:endParaRPr lang="en-US" dirty="0"/>
          </a:p>
        </p:txBody>
      </p:sp>
      <p:sp>
        <p:nvSpPr>
          <p:cNvPr id="3" name="Content Placeholder 2"/>
          <p:cNvSpPr>
            <a:spLocks noGrp="1"/>
          </p:cNvSpPr>
          <p:nvPr>
            <p:ph idx="1"/>
          </p:nvPr>
        </p:nvSpPr>
        <p:spPr/>
        <p:txBody>
          <a:bodyPr/>
          <a:lstStyle/>
          <a:p>
            <a:r>
              <a:rPr lang="en-US" dirty="0" smtClean="0"/>
              <a:t>25% of $80 is $20</a:t>
            </a:r>
          </a:p>
          <a:p>
            <a:pPr lvl="1"/>
            <a:r>
              <a:rPr lang="en-US" dirty="0" smtClean="0"/>
              <a:t>Create an equation to solve.</a:t>
            </a:r>
          </a:p>
          <a:p>
            <a:pPr lvl="1"/>
            <a:endParaRPr lang="en-US" dirty="0"/>
          </a:p>
          <a:p>
            <a:endParaRPr lang="en-US" dirty="0" smtClean="0"/>
          </a:p>
          <a:p>
            <a:endParaRPr lang="en-US" dirty="0"/>
          </a:p>
          <a:p>
            <a:r>
              <a:rPr lang="en-US" dirty="0" smtClean="0"/>
              <a:t>Find 17% of $93 is $15.81.</a:t>
            </a:r>
          </a:p>
          <a:p>
            <a:pPr lvl="1"/>
            <a:r>
              <a:rPr lang="en-US" dirty="0" smtClean="0"/>
              <a:t>Create an equation </a:t>
            </a:r>
            <a:endParaRPr lang="en-US" dirty="0"/>
          </a:p>
        </p:txBody>
      </p:sp>
    </p:spTree>
    <p:extLst>
      <p:ext uri="{BB962C8B-B14F-4D97-AF65-F5344CB8AC3E}">
        <p14:creationId xmlns:p14="http://schemas.microsoft.com/office/powerpoint/2010/main" val="463980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‘solve’ an equation mean?</a:t>
            </a:r>
            <a:endParaRPr lang="en-US" dirty="0"/>
          </a:p>
        </p:txBody>
      </p:sp>
      <p:sp>
        <p:nvSpPr>
          <p:cNvPr id="3" name="Content Placeholder 2"/>
          <p:cNvSpPr>
            <a:spLocks noGrp="1"/>
          </p:cNvSpPr>
          <p:nvPr>
            <p:ph idx="1"/>
          </p:nvPr>
        </p:nvSpPr>
        <p:spPr/>
        <p:txBody>
          <a:bodyPr/>
          <a:lstStyle/>
          <a:p>
            <a:r>
              <a:rPr lang="en-US" dirty="0" smtClean="0"/>
              <a:t>When would solving an equation be useful in real-world situations?</a:t>
            </a:r>
            <a:endParaRPr lang="en-US" dirty="0"/>
          </a:p>
        </p:txBody>
      </p:sp>
    </p:spTree>
    <p:extLst>
      <p:ext uri="{BB962C8B-B14F-4D97-AF65-F5344CB8AC3E}">
        <p14:creationId xmlns:p14="http://schemas.microsoft.com/office/powerpoint/2010/main" val="27697539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Percent Equations</a:t>
            </a:r>
            <a:endParaRPr lang="en-US" dirty="0"/>
          </a:p>
        </p:txBody>
      </p:sp>
      <p:sp>
        <p:nvSpPr>
          <p:cNvPr id="3" name="Content Placeholder 2"/>
          <p:cNvSpPr>
            <a:spLocks noGrp="1"/>
          </p:cNvSpPr>
          <p:nvPr>
            <p:ph idx="1"/>
          </p:nvPr>
        </p:nvSpPr>
        <p:spPr/>
        <p:txBody>
          <a:bodyPr/>
          <a:lstStyle/>
          <a:p>
            <a:r>
              <a:rPr lang="en-US" dirty="0" smtClean="0"/>
              <a:t>A $150 mp3 player is on sale for 30% off. What is the sale price of the mp3 player?</a:t>
            </a:r>
          </a:p>
          <a:p>
            <a:endParaRPr lang="en-US" dirty="0"/>
          </a:p>
          <a:p>
            <a:endParaRPr lang="en-US" dirty="0" smtClean="0"/>
          </a:p>
          <a:p>
            <a:endParaRPr lang="en-US" dirty="0"/>
          </a:p>
          <a:p>
            <a:endParaRPr lang="en-US" dirty="0" smtClean="0"/>
          </a:p>
          <a:p>
            <a:r>
              <a:rPr lang="en-US" dirty="0" smtClean="0"/>
              <a:t>A school of 500 students is expecting a 20% increase in students next year. How many students will attend the school?</a:t>
            </a:r>
            <a:endParaRPr lang="en-US" dirty="0"/>
          </a:p>
        </p:txBody>
      </p:sp>
    </p:spTree>
    <p:extLst>
      <p:ext uri="{BB962C8B-B14F-4D97-AF65-F5344CB8AC3E}">
        <p14:creationId xmlns:p14="http://schemas.microsoft.com/office/powerpoint/2010/main" val="22066069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Real-World Problems</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In 2004, the US Department of Agriculture has 112,071 employees, of which 87,846 were Caucasian. Of the remaining minorities, African-American and Hispanic employees had the two largest demographic groups with 11,754 and 6,899 employees respectively.</a:t>
            </a:r>
          </a:p>
          <a:p>
            <a:pPr lvl="1"/>
            <a:r>
              <a:rPr lang="en-US" dirty="0" smtClean="0"/>
              <a:t>Calculate the percentage of non-Caucasian employees.</a:t>
            </a:r>
          </a:p>
          <a:p>
            <a:pPr lvl="1"/>
            <a:r>
              <a:rPr lang="en-US" dirty="0" smtClean="0"/>
              <a:t>Calculate the percentage of African-American employees.</a:t>
            </a:r>
          </a:p>
          <a:p>
            <a:pPr lvl="1"/>
            <a:r>
              <a:rPr lang="en-US" dirty="0" smtClean="0"/>
              <a:t>Calculate the total percentage of minority employees.</a:t>
            </a:r>
            <a:endParaRPr lang="en-US" dirty="0"/>
          </a:p>
        </p:txBody>
      </p:sp>
    </p:spTree>
    <p:extLst>
      <p:ext uri="{BB962C8B-B14F-4D97-AF65-F5344CB8AC3E}">
        <p14:creationId xmlns:p14="http://schemas.microsoft.com/office/powerpoint/2010/main" val="265136046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a:t>
            </a:r>
            <a:r>
              <a:rPr lang="en-US" smtClean="0"/>
              <a:t>Solving Strategies</a:t>
            </a:r>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45975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One-Step Equations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51421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equation?</a:t>
            </a:r>
            <a:endParaRPr lang="en-US" dirty="0"/>
          </a:p>
        </p:txBody>
      </p:sp>
      <p:sp>
        <p:nvSpPr>
          <p:cNvPr id="3" name="Content Placeholder 2"/>
          <p:cNvSpPr>
            <a:spLocks noGrp="1"/>
          </p:cNvSpPr>
          <p:nvPr>
            <p:ph idx="1"/>
          </p:nvPr>
        </p:nvSpPr>
        <p:spPr/>
        <p:txBody>
          <a:bodyPr>
            <a:normAutofit/>
          </a:bodyPr>
          <a:lstStyle/>
          <a:p>
            <a:r>
              <a:rPr lang="en-US" sz="3200" dirty="0" smtClean="0"/>
              <a:t>An equation uses an = sign.</a:t>
            </a:r>
          </a:p>
          <a:p>
            <a:r>
              <a:rPr lang="en-US" sz="3200" dirty="0" smtClean="0"/>
              <a:t>An equation states that one side of the equal sign is equal to the other.</a:t>
            </a:r>
          </a:p>
          <a:p>
            <a:endParaRPr lang="en-US" sz="3200" dirty="0"/>
          </a:p>
          <a:p>
            <a:pPr lvl="1"/>
            <a:r>
              <a:rPr lang="en-US" dirty="0" smtClean="0"/>
              <a:t>Example: </a:t>
            </a:r>
          </a:p>
          <a:p>
            <a:pPr lvl="2"/>
            <a:r>
              <a:rPr lang="en-US" dirty="0" smtClean="0"/>
              <a:t>Y = 2x + 4</a:t>
            </a:r>
            <a:endParaRPr lang="en-US" dirty="0"/>
          </a:p>
        </p:txBody>
      </p:sp>
    </p:spTree>
    <p:extLst>
      <p:ext uri="{BB962C8B-B14F-4D97-AF65-F5344CB8AC3E}">
        <p14:creationId xmlns:p14="http://schemas.microsoft.com/office/powerpoint/2010/main" val="11439300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12358</TotalTime>
  <Words>2070</Words>
  <Application>Microsoft Office PowerPoint</Application>
  <PresentationFormat>On-screen Show (4:3)</PresentationFormat>
  <Paragraphs>293</Paragraphs>
  <Slides>72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72</vt:i4>
      </vt:variant>
    </vt:vector>
  </HeadingPairs>
  <TitlesOfParts>
    <vt:vector size="80" baseType="lpstr">
      <vt:lpstr>Book Antiqua</vt:lpstr>
      <vt:lpstr>Calibri</vt:lpstr>
      <vt:lpstr>Cambria Math</vt:lpstr>
      <vt:lpstr>Lucida Sans</vt:lpstr>
      <vt:lpstr>Wingdings</vt:lpstr>
      <vt:lpstr>Wingdings 2</vt:lpstr>
      <vt:lpstr>Wingdings 3</vt:lpstr>
      <vt:lpstr>Apex</vt:lpstr>
      <vt:lpstr>Unit 3: Equations of Lines</vt:lpstr>
      <vt:lpstr>TRY!</vt:lpstr>
      <vt:lpstr>Overview</vt:lpstr>
      <vt:lpstr>What is an equation?</vt:lpstr>
      <vt:lpstr>What are the parts of an equation?</vt:lpstr>
      <vt:lpstr>What is the importance of an equation?</vt:lpstr>
      <vt:lpstr>What does ‘solve’ an equation mean?</vt:lpstr>
      <vt:lpstr>One-Step Equations</vt:lpstr>
      <vt:lpstr>What is an equation?</vt:lpstr>
      <vt:lpstr>How would you undo each of the following?</vt:lpstr>
      <vt:lpstr>Solving using Addition</vt:lpstr>
      <vt:lpstr>Solving using Subtraction</vt:lpstr>
      <vt:lpstr>Solving using Multiplication</vt:lpstr>
      <vt:lpstr>Solving using Division</vt:lpstr>
      <vt:lpstr>Solve Application Problems</vt:lpstr>
      <vt:lpstr>Solve Application Problems</vt:lpstr>
      <vt:lpstr>Solve Application Problems</vt:lpstr>
      <vt:lpstr>Solve Application Problems</vt:lpstr>
      <vt:lpstr>Solve Application Problems</vt:lpstr>
      <vt:lpstr>Two- Step Equations</vt:lpstr>
      <vt:lpstr>Order of Operations</vt:lpstr>
      <vt:lpstr>Solve Two Step Equations</vt:lpstr>
      <vt:lpstr>Solve Two Step Equations</vt:lpstr>
      <vt:lpstr>Solve Two Step Equations</vt:lpstr>
      <vt:lpstr>Solve Two Step Equations</vt:lpstr>
      <vt:lpstr>Solve Two Step Equations</vt:lpstr>
      <vt:lpstr>Solve Two Step Equations</vt:lpstr>
      <vt:lpstr>Solve Two Step Equations</vt:lpstr>
      <vt:lpstr>Solve Two Step Equations</vt:lpstr>
      <vt:lpstr>Multi-Step Equations</vt:lpstr>
      <vt:lpstr>Combining Like Terms</vt:lpstr>
      <vt:lpstr>Distributive Property</vt:lpstr>
      <vt:lpstr>Distributive Property</vt:lpstr>
      <vt:lpstr>Distributive Property</vt:lpstr>
      <vt:lpstr>Real World Examples</vt:lpstr>
      <vt:lpstr>Real Life Example</vt:lpstr>
      <vt:lpstr>Distance, Speed and Time</vt:lpstr>
      <vt:lpstr>Equations with Variables on Both Sides</vt:lpstr>
      <vt:lpstr>Both Sides</vt:lpstr>
      <vt:lpstr>Variables on Both Sides</vt:lpstr>
      <vt:lpstr>Variables on Both Sides</vt:lpstr>
      <vt:lpstr>Variables on Both Sides</vt:lpstr>
      <vt:lpstr>Ratios and Proportions</vt:lpstr>
      <vt:lpstr>What is a Ratio?</vt:lpstr>
      <vt:lpstr>Ratio Example</vt:lpstr>
      <vt:lpstr>Ratio Example</vt:lpstr>
      <vt:lpstr>Unit Rate</vt:lpstr>
      <vt:lpstr>Unit Rate Example</vt:lpstr>
      <vt:lpstr>Proportions</vt:lpstr>
      <vt:lpstr>Proportion Example</vt:lpstr>
      <vt:lpstr>Proportion Example</vt:lpstr>
      <vt:lpstr>Cross Products</vt:lpstr>
      <vt:lpstr>Cross Products</vt:lpstr>
      <vt:lpstr>Real-World Applications</vt:lpstr>
      <vt:lpstr>Real-World Applications</vt:lpstr>
      <vt:lpstr>Real-World Applications</vt:lpstr>
      <vt:lpstr>Scale and Indirect Measurements</vt:lpstr>
      <vt:lpstr>Scale</vt:lpstr>
      <vt:lpstr>Using Scales on a Map</vt:lpstr>
      <vt:lpstr>Scales on a Map</vt:lpstr>
      <vt:lpstr>Map Activity</vt:lpstr>
      <vt:lpstr>Create your own Map</vt:lpstr>
      <vt:lpstr>Percent Problems</vt:lpstr>
      <vt:lpstr>Percentage</vt:lpstr>
      <vt:lpstr>Converting Percentages </vt:lpstr>
      <vt:lpstr>Converting Percentages</vt:lpstr>
      <vt:lpstr>Converting Percentages</vt:lpstr>
      <vt:lpstr>Percentages of Numbers</vt:lpstr>
      <vt:lpstr>Percent Equations</vt:lpstr>
      <vt:lpstr>Percent Equations</vt:lpstr>
      <vt:lpstr>Real-World Problems</vt:lpstr>
      <vt:lpstr>Problem Solving Strategies</vt:lpstr>
    </vt:vector>
  </TitlesOfParts>
  <Company>Dunkerton CSD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Equations of Lines</dc:title>
  <dc:creator>Hannah Peacock</dc:creator>
  <cp:lastModifiedBy>Hannah Peacock</cp:lastModifiedBy>
  <cp:revision>35</cp:revision>
  <cp:lastPrinted>2013-10-04T18:18:37Z</cp:lastPrinted>
  <dcterms:created xsi:type="dcterms:W3CDTF">2013-04-29T18:17:12Z</dcterms:created>
  <dcterms:modified xsi:type="dcterms:W3CDTF">2014-09-26T12:54:48Z</dcterms:modified>
</cp:coreProperties>
</file>