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91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89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518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8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617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243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51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15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2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30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1263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DF6693B-1735-44B0-8E52-7BD6230EF44B}" type="datetimeFigureOut">
              <a:rPr lang="en-US" smtClean="0"/>
              <a:t>10/28/2013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A644C36-F92C-47EF-AFCC-D939726F3BF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863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Pre-Calculus Unit 3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Exponential and Logarithmic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509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Standard 29: Model nonlinear regression lines (exponential and logarithmic regression lines).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9" y="2286000"/>
            <a:ext cx="6119622" cy="402336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 cup of soup is left on a countertop to cool. The table below gives the temperatures, in degrees Fahrenheit, of the soup recorded over a 10 minute period. Write an exponential regression equation for the data, rounding all values to the nearest thousandth. </a:t>
            </a:r>
          </a:p>
          <a:p>
            <a:endParaRPr lang="en-US" sz="32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54604"/>
              </p:ext>
            </p:extLst>
          </p:nvPr>
        </p:nvGraphicFramePr>
        <p:xfrm>
          <a:off x="7632700" y="2286000"/>
          <a:ext cx="4292600" cy="454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6300"/>
                <a:gridCol w="2146300"/>
              </a:tblGrid>
              <a:tr h="651265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Minutes (x)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Temperature</a:t>
                      </a:r>
                      <a:r>
                        <a:rPr lang="en-US" sz="3200" baseline="0" dirty="0" smtClean="0"/>
                        <a:t> in F (y)</a:t>
                      </a:r>
                      <a:endParaRPr lang="en-US" sz="3200" dirty="0"/>
                    </a:p>
                  </a:txBody>
                  <a:tcPr/>
                </a:tc>
              </a:tr>
              <a:tr h="3938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180.2</a:t>
                      </a:r>
                      <a:endParaRPr lang="en-US" sz="3200" dirty="0"/>
                    </a:p>
                  </a:txBody>
                  <a:tcPr/>
                </a:tc>
              </a:tr>
              <a:tr h="3938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2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165.8</a:t>
                      </a:r>
                      <a:endParaRPr lang="en-US" sz="3200" dirty="0"/>
                    </a:p>
                  </a:txBody>
                  <a:tcPr/>
                </a:tc>
              </a:tr>
              <a:tr h="3938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4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146.3</a:t>
                      </a:r>
                      <a:endParaRPr lang="en-US" sz="3200" dirty="0"/>
                    </a:p>
                  </a:txBody>
                  <a:tcPr/>
                </a:tc>
              </a:tr>
              <a:tr h="3938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6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135.4</a:t>
                      </a:r>
                      <a:endParaRPr lang="en-US" sz="3200" dirty="0"/>
                    </a:p>
                  </a:txBody>
                  <a:tcPr/>
                </a:tc>
              </a:tr>
              <a:tr h="3938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8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127.7</a:t>
                      </a:r>
                      <a:endParaRPr lang="en-US" sz="3200" dirty="0"/>
                    </a:p>
                  </a:txBody>
                  <a:tcPr/>
                </a:tc>
              </a:tr>
              <a:tr h="393811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10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110.5</a:t>
                      </a:r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190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Standard 30: Solve real-world application problems using exponents and logarithms.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200" dirty="0"/>
              <a:t>Changing a value of any of the variables of a loan may dramatically affect the loan payments. The monthly payment for a 30 year loan for $150,000 at 6% interest is $899.33, with a total payment amount of $323,757.28. Calculate the monthly payment and the total amount of the loan for each of the scenarios:</a:t>
            </a:r>
          </a:p>
          <a:p>
            <a:pPr lvl="0"/>
            <a:r>
              <a:rPr lang="en-US" sz="3200" dirty="0" smtClean="0"/>
              <a:t>--- Putting </a:t>
            </a:r>
            <a:r>
              <a:rPr lang="en-US" sz="3200" dirty="0"/>
              <a:t>a </a:t>
            </a:r>
            <a:r>
              <a:rPr lang="en-US" sz="3200" dirty="0" smtClean="0"/>
              <a:t>$10,000 </a:t>
            </a:r>
            <a:r>
              <a:rPr lang="en-US" sz="3200" dirty="0"/>
              <a:t>down payment on the purchase.</a:t>
            </a:r>
          </a:p>
          <a:p>
            <a:r>
              <a:rPr lang="en-US" sz="3200" dirty="0"/>
              <a:t> </a:t>
            </a:r>
          </a:p>
          <a:p>
            <a:pPr lvl="0"/>
            <a:r>
              <a:rPr lang="en-US" sz="3200" dirty="0" smtClean="0"/>
              <a:t>--- Making an extra payment each month.</a:t>
            </a:r>
            <a:endParaRPr lang="en-US" sz="3200" dirty="0"/>
          </a:p>
          <a:p>
            <a:endParaRPr lang="en-US" sz="3200" dirty="0"/>
          </a:p>
          <a:p>
            <a:pPr lvl="0"/>
            <a:r>
              <a:rPr lang="en-US" sz="3200" dirty="0" smtClean="0"/>
              <a:t>--- Paying </a:t>
            </a:r>
            <a:r>
              <a:rPr lang="en-US" sz="3200" dirty="0"/>
              <a:t>3</a:t>
            </a:r>
            <a:r>
              <a:rPr lang="en-US" sz="3200" dirty="0" smtClean="0"/>
              <a:t>% </a:t>
            </a:r>
            <a:r>
              <a:rPr lang="en-US" sz="3200" dirty="0"/>
              <a:t>interest instead of 6%.</a:t>
            </a:r>
          </a:p>
          <a:p>
            <a:r>
              <a:rPr lang="en-US" sz="3200" dirty="0"/>
              <a:t> </a:t>
            </a:r>
          </a:p>
          <a:p>
            <a:pPr lvl="0"/>
            <a:r>
              <a:rPr lang="en-US" sz="3200" dirty="0"/>
              <a:t>Which of the options above saves you the most money?</a:t>
            </a:r>
          </a:p>
        </p:txBody>
      </p:sp>
    </p:spTree>
    <p:extLst>
      <p:ext uri="{BB962C8B-B14F-4D97-AF65-F5344CB8AC3E}">
        <p14:creationId xmlns:p14="http://schemas.microsoft.com/office/powerpoint/2010/main" val="267795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400" dirty="0"/>
              <a:t>Standard 24: Create exponential equations in a modeling context</a:t>
            </a:r>
            <a:endParaRPr lang="en-US" sz="2000" dirty="0"/>
          </a:p>
          <a:p>
            <a:pPr lvl="1"/>
            <a:r>
              <a:rPr lang="en-US" dirty="0"/>
              <a:t>Growth</a:t>
            </a:r>
            <a:endParaRPr lang="en-US" sz="1600" dirty="0"/>
          </a:p>
          <a:p>
            <a:pPr lvl="1"/>
            <a:r>
              <a:rPr lang="en-US" dirty="0"/>
              <a:t>Decay</a:t>
            </a:r>
            <a:endParaRPr lang="en-US" sz="1600" dirty="0"/>
          </a:p>
          <a:p>
            <a:pPr lvl="1"/>
            <a:r>
              <a:rPr lang="en-US" dirty="0"/>
              <a:t>Compound Interest</a:t>
            </a:r>
            <a:endParaRPr lang="en-US" sz="1600" dirty="0"/>
          </a:p>
          <a:p>
            <a:r>
              <a:rPr lang="en-US" sz="2400" dirty="0"/>
              <a:t>Standard 25: Utilize the properties of exponents to simplify expressions.</a:t>
            </a:r>
            <a:endParaRPr lang="en-US" sz="2000" dirty="0"/>
          </a:p>
          <a:p>
            <a:r>
              <a:rPr lang="en-US" sz="2400" dirty="0"/>
              <a:t>Standard 26: Utilize the properties of logarithms to expand and condense expressions. </a:t>
            </a:r>
            <a:endParaRPr lang="en-US" sz="2000" dirty="0"/>
          </a:p>
          <a:p>
            <a:r>
              <a:rPr lang="en-US" sz="2400" dirty="0"/>
              <a:t>Standard 27: Solve exponential and logarithmic equations. </a:t>
            </a:r>
            <a:endParaRPr lang="en-US" sz="2000" dirty="0"/>
          </a:p>
          <a:p>
            <a:r>
              <a:rPr lang="en-US" sz="2400" dirty="0"/>
              <a:t>Standard 28: Explain the inverse relationship between exponents and logarithms.</a:t>
            </a:r>
            <a:endParaRPr lang="en-US" sz="2000" dirty="0"/>
          </a:p>
          <a:p>
            <a:r>
              <a:rPr lang="en-US" sz="2400" dirty="0"/>
              <a:t>Standard 29: Model nonlinear regression lines (exponential and logarithmic regression lines).</a:t>
            </a:r>
            <a:endParaRPr lang="en-US" sz="2000" dirty="0"/>
          </a:p>
          <a:p>
            <a:r>
              <a:rPr lang="en-US" sz="2400" dirty="0"/>
              <a:t>Standard 30: Solve real-world application problems using exponents and logarithms.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0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Standard </a:t>
            </a:r>
            <a:r>
              <a:rPr lang="en-US" sz="5400" dirty="0"/>
              <a:t>24: Create exponential equations in a modeling </a:t>
            </a:r>
            <a:r>
              <a:rPr lang="en-US" sz="5400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 buy a car brand new for $34,500. A normal car depreciates at a rate of 15% per year. What will my car be worth 10 years from now?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03315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Standard </a:t>
            </a:r>
            <a:r>
              <a:rPr lang="en-US" sz="5400" dirty="0"/>
              <a:t>24: Create exponential equations in a modeling </a:t>
            </a:r>
            <a:r>
              <a:rPr lang="en-US" sz="5400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 invest $100,000 in a bank account which yields 4.2% annual interest compounded monthly. Assuming I make no withdrawals, how much will be in my account after 7 years?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31029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Standard </a:t>
            </a:r>
            <a:r>
              <a:rPr lang="en-US" sz="5400" dirty="0"/>
              <a:t>24: Create exponential equations in a modeling </a:t>
            </a:r>
            <a:r>
              <a:rPr lang="en-US" sz="5400" dirty="0" smtClean="0"/>
              <a:t>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 invest in Florida-Georgia Line tickets which cost me $28 each. As the concert gets closer and closer the value of the tickets grows exponentially at a rate of 35% per day. What will my tickets value be the day of the show – assuming the show is 9 days away?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79251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Standard 25: Utilize the properties of exponents to simplify expressions</a:t>
            </a:r>
            <a:r>
              <a:rPr lang="en-US" sz="5400" dirty="0" smtClean="0"/>
              <a:t>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−7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−4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 smtClean="0"/>
              </a:p>
              <a:p>
                <a:endParaRPr lang="en-US" sz="3200" dirty="0"/>
              </a:p>
              <a:p>
                <a:endParaRPr lang="en-US" sz="3200" dirty="0" smtClean="0"/>
              </a:p>
              <a:p>
                <a:endParaRPr lang="en-US" sz="32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15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−6</m:t>
                            </m:r>
                          </m:sup>
                        </m:sSup>
                        <m:sSup>
                          <m:sSupPr>
                            <m:ctrlPr>
                              <a:rPr lang="en-US" sz="32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sz="3200" i="1">
                                <a:latin typeface="Cambria Math" panose="02040503050406030204" pitchFamily="18" charset="0"/>
                              </a:rPr>
                              <m:t>−4</m:t>
                            </m:r>
                          </m:sup>
                        </m:sSup>
                      </m:den>
                    </m:f>
                  </m:oMath>
                </a14:m>
                <a:endParaRPr lang="en-US" sz="3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2991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Standard 26: Utilize the properties of logarithms to expand and condense expressions. </a:t>
            </a:r>
            <a:endParaRPr lang="en-US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3200" dirty="0" smtClean="0"/>
                  <a:t>Expand or condense:</a:t>
                </a:r>
              </a:p>
              <a:p>
                <a:pPr lvl="1"/>
                <a:endParaRPr lang="en-US" sz="2800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sub>
                        </m:sSub>
                      </m:fName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func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func>
                      </m:e>
                    </m:func>
                  </m:oMath>
                </a14:m>
                <a:endParaRPr lang="en-US" sz="2800" dirty="0"/>
              </a:p>
              <a:p>
                <a:pPr lvl="1"/>
                <a:endParaRPr lang="en-US" sz="2800" dirty="0"/>
              </a:p>
              <a:p>
                <a:pPr lvl="1"/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2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2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num>
                          <m:den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den>
                        </m:f>
                      </m:e>
                    </m:func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40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0096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Standard 27: Solve exponential and logarithmic equations. </a:t>
            </a:r>
            <a:endParaRPr lang="en-US" sz="4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 smtClean="0"/>
                  <a:t>Solve: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2+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=5</m:t>
                        </m:r>
                      </m:e>
                    </m:func>
                  </m:oMath>
                </a14:m>
                <a:endParaRPr lang="en-US" sz="2400" dirty="0" smtClean="0"/>
              </a:p>
              <a:p>
                <a:pPr lvl="1"/>
                <a:endParaRPr lang="en-US" sz="2400" dirty="0"/>
              </a:p>
              <a:p>
                <a:pPr lvl="1"/>
                <a:endParaRPr lang="en-US" sz="2400" dirty="0" smtClean="0"/>
              </a:p>
              <a:p>
                <a:pPr lvl="1"/>
                <a:endParaRPr lang="en-US" sz="2400" dirty="0"/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16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64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+7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52" t="-2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2093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Standard 28: Explain the inverse relationship between exponents and logarithms.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the inverse relationship functions between exponents and logarithms.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984341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1311</TotalTime>
  <Words>487</Words>
  <Application>Microsoft Office PowerPoint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Cambria Math</vt:lpstr>
      <vt:lpstr>Tw Cen MT</vt:lpstr>
      <vt:lpstr>Tw Cen MT Condensed</vt:lpstr>
      <vt:lpstr>Wingdings 3</vt:lpstr>
      <vt:lpstr>Integral</vt:lpstr>
      <vt:lpstr>Pre-Calculus Unit 3 Review</vt:lpstr>
      <vt:lpstr>PowerPoint Presentation</vt:lpstr>
      <vt:lpstr>Standard 24: Create exponential equations in a modeling context</vt:lpstr>
      <vt:lpstr>Standard 24: Create exponential equations in a modeling context</vt:lpstr>
      <vt:lpstr>Standard 24: Create exponential equations in a modeling context</vt:lpstr>
      <vt:lpstr>Standard 25: Utilize the properties of exponents to simplify expressions.</vt:lpstr>
      <vt:lpstr>Standard 26: Utilize the properties of logarithms to expand and condense expressions. </vt:lpstr>
      <vt:lpstr>Standard 27: Solve exponential and logarithmic equations. </vt:lpstr>
      <vt:lpstr>Standard 28: Explain the inverse relationship between exponents and logarithms.</vt:lpstr>
      <vt:lpstr>Standard 29: Model nonlinear regression lines (exponential and logarithmic regression lines).</vt:lpstr>
      <vt:lpstr>Standard 30: Solve real-world application problems using exponents and logarithms.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Pre-Calculus Unit 3 Review</dc:title>
  <dc:creator>Hannah Peacock</dc:creator>
  <cp:lastModifiedBy>Hannah Peacock</cp:lastModifiedBy>
  <cp:revision>5</cp:revision>
  <dcterms:created xsi:type="dcterms:W3CDTF">2013-10-28T20:42:20Z</dcterms:created>
  <dcterms:modified xsi:type="dcterms:W3CDTF">2013-10-29T18:33:44Z</dcterms:modified>
</cp:coreProperties>
</file>