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3" r:id="rId9"/>
    <p:sldId id="271" r:id="rId10"/>
    <p:sldId id="272" r:id="rId11"/>
    <p:sldId id="274" r:id="rId12"/>
    <p:sldId id="275" r:id="rId13"/>
    <p:sldId id="270" r:id="rId14"/>
    <p:sldId id="278" r:id="rId15"/>
    <p:sldId id="276" r:id="rId16"/>
    <p:sldId id="277" r:id="rId17"/>
    <p:sldId id="279" r:id="rId18"/>
    <p:sldId id="280" r:id="rId19"/>
    <p:sldId id="283" r:id="rId20"/>
    <p:sldId id="285" r:id="rId21"/>
    <p:sldId id="286" r:id="rId22"/>
    <p:sldId id="282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06" r:id="rId33"/>
    <p:sldId id="299" r:id="rId34"/>
    <p:sldId id="296" r:id="rId35"/>
    <p:sldId id="297" r:id="rId36"/>
    <p:sldId id="307" r:id="rId37"/>
    <p:sldId id="300" r:id="rId38"/>
    <p:sldId id="301" r:id="rId39"/>
    <p:sldId id="302" r:id="rId40"/>
    <p:sldId id="303" r:id="rId41"/>
    <p:sldId id="304" r:id="rId42"/>
    <p:sldId id="305" r:id="rId43"/>
    <p:sldId id="281" r:id="rId44"/>
    <p:sldId id="298" r:id="rId4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637A-5ACF-4C14-828A-4E85D1B7829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0657E-0103-495F-BF7B-898F9BCCD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CED8-251A-47C4-89B4-4EC47442FEC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062C-8E50-415D-B01A-818B21E8C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EA5BF-6DFA-4296-97BB-8D3F71C8299E}" type="slidenum">
              <a:rPr lang="en-US"/>
              <a:pPr/>
              <a:t>20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1000">
                <a:latin typeface="Verdana" panose="020B0604030504040204" pitchFamily="34" charset="0"/>
              </a:rPr>
              <a:t> A major topic to emphasize is proper identification. Although acceptable identification may vary among financial institutions, it always includes as least two types of current government-issued identification.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Such regular identification might include a driver’s license, military ID,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passport, green card, etc. In some states, a Mexican consulate card is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an acceptable form of identification to open a bank account.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000">
                <a:latin typeface="Verdana" panose="020B0604030504040204" pitchFamily="34" charset="0"/>
              </a:rPr>
              <a:t>Review this slide and emphasize that this is a list of commonly accepted forms of </a:t>
            </a:r>
            <a:r>
              <a:rPr lang="en-US" sz="1000" i="1">
                <a:latin typeface="Verdana" panose="020B0604030504040204" pitchFamily="34" charset="0"/>
              </a:rPr>
              <a:t>primary</a:t>
            </a:r>
            <a:r>
              <a:rPr lang="en-US" sz="1000">
                <a:latin typeface="Verdana" panose="020B0604030504040204" pitchFamily="34" charset="0"/>
              </a:rPr>
              <a:t> ID, and that secondary ID is required (reviewed on next slide).</a:t>
            </a:r>
          </a:p>
          <a:p>
            <a:endParaRPr lang="en-US" sz="1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2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BEAE5-DA6A-43B3-9D65-6DCCC0BF5B7F}" type="slidenum">
              <a:rPr lang="en-US"/>
              <a:pPr/>
              <a:t>21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•Review this list of commonly accepted forms of </a:t>
            </a:r>
            <a:r>
              <a:rPr lang="en-US" sz="1000" i="1">
                <a:latin typeface="Verdana" panose="020B0604030504040204" pitchFamily="34" charset="0"/>
              </a:rPr>
              <a:t>secondary</a:t>
            </a:r>
            <a:r>
              <a:rPr lang="en-US" sz="1000">
                <a:latin typeface="Verdana" panose="020B0604030504040204" pitchFamily="34" charset="0"/>
              </a:rPr>
              <a:t> ID. 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000">
                <a:latin typeface="Verdana" panose="020B0604030504040204" pitchFamily="34" charset="0"/>
              </a:rPr>
              <a:t>Taxpayer Identification Numbers (TIN): Social Security Numbers can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be used to open basic bank and credit accounts, while Individual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Taxpayer Identification Numbers (ITIN) may be used to open noncredit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accounts. Talk with your local bank or credit union about these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requirements.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Be prepared. Call ahead to find out exactly what you will need to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open an account and what hours the bank is open.</a:t>
            </a:r>
          </a:p>
          <a:p>
            <a:endParaRPr lang="en-US" sz="1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0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72EA4-BA6A-44FD-8BAB-AD403595FB54}" type="slidenum">
              <a:rPr lang="en-US"/>
              <a:pPr/>
              <a:t>22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Ask if anyone looked for any special type of checking account when they opened their account. Record the responses. Responses will vary.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Help participants determine their banking needs by asking them to think about: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How many checks they write monthly.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Their typical checking account balance.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What is convenient for them in terms of bank and ATM locations, hours, etc.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What kind of accounts they want (non-interest vs. interest-bearing)</a:t>
            </a:r>
          </a:p>
          <a:p>
            <a:pPr>
              <a:spcBef>
                <a:spcPct val="0"/>
              </a:spcBef>
            </a:pPr>
            <a:endParaRPr lang="en-US" sz="1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Use </a:t>
            </a:r>
            <a:r>
              <a:rPr lang="en-US" sz="1000" b="1">
                <a:latin typeface="Verdana" panose="020B0604030504040204" pitchFamily="34" charset="0"/>
              </a:rPr>
              <a:t>“Slide 2: Shopping Around” </a:t>
            </a:r>
            <a:r>
              <a:rPr lang="en-US" sz="1000">
                <a:latin typeface="Verdana" panose="020B0604030504040204" pitchFamily="34" charset="0"/>
              </a:rPr>
              <a:t>(Things to Ask About When Opening a Checking Account) to encourage participants to shop around for the checking account that fits their needs.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Explain to participants the importance of shopping for a checking account. Go over some of the key features (Examples: the location, hours of operation, minimum balance required, etc.) that participants should compare before choosing a checking account. Tell participants to use slide 2 as a tool to help them evaluate the features of different checking accounts.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Stress the value of key areas, especially if participants were looking for non-financial items such as color or style of checks.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Remind participants that certain account features will help them save money. Some of the features to help participants save money and avoid bank fees include: 1) utilizing direct deposit to avoid check cashing fees; 2) avoiding non-primary ATM charges; and 3) keeping the minimum monthly account balance to avoid monthly maintenance fees.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Verdana" panose="020B0604030504040204" pitchFamily="34" charset="0"/>
              </a:rPr>
              <a:t>• After the discussion, refer to the earlier responses about what participants looked for in a checking account.</a:t>
            </a:r>
          </a:p>
        </p:txBody>
      </p:sp>
    </p:spTree>
    <p:extLst>
      <p:ext uri="{BB962C8B-B14F-4D97-AF65-F5344CB8AC3E}">
        <p14:creationId xmlns:p14="http://schemas.microsoft.com/office/powerpoint/2010/main" val="26176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Banking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and receiving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Money transfer organizations</a:t>
            </a:r>
          </a:p>
          <a:p>
            <a:r>
              <a:rPr lang="en-US" sz="2800" b="1" dirty="0" smtClean="0"/>
              <a:t>Bank transfers</a:t>
            </a:r>
          </a:p>
          <a:p>
            <a:r>
              <a:rPr lang="en-US" sz="2800" b="1" dirty="0" smtClean="0"/>
              <a:t>Hand delivery</a:t>
            </a:r>
          </a:p>
          <a:p>
            <a:r>
              <a:rPr lang="en-US" sz="2800" b="1" dirty="0" smtClean="0"/>
              <a:t>Mail </a:t>
            </a:r>
          </a:p>
          <a:p>
            <a:r>
              <a:rPr lang="en-US" sz="2800" b="1" dirty="0" err="1" smtClean="0"/>
              <a:t>Hawala</a:t>
            </a:r>
            <a:endParaRPr lang="en-US" sz="2800" b="1" dirty="0" smtClean="0"/>
          </a:p>
          <a:p>
            <a:r>
              <a:rPr lang="en-US" sz="2800" b="1" dirty="0" smtClean="0"/>
              <a:t>Post offices</a:t>
            </a:r>
          </a:p>
          <a:p>
            <a:r>
              <a:rPr lang="en-US" sz="2800" b="1" dirty="0" smtClean="0"/>
              <a:t>Stored value cards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86" y="3226657"/>
            <a:ext cx="5048563" cy="32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Online banking</a:t>
            </a:r>
          </a:p>
          <a:p>
            <a:r>
              <a:rPr lang="en-US" sz="2800" b="1" dirty="0" smtClean="0"/>
              <a:t>Direct Deposit</a:t>
            </a:r>
          </a:p>
          <a:p>
            <a:r>
              <a:rPr lang="en-US" sz="2800" b="1" dirty="0" smtClean="0"/>
              <a:t>Transfers between accounts</a:t>
            </a:r>
          </a:p>
          <a:p>
            <a:r>
              <a:rPr lang="en-US" sz="2800" b="1" dirty="0" smtClean="0"/>
              <a:t>Transfers to a third party</a:t>
            </a:r>
          </a:p>
          <a:p>
            <a:r>
              <a:rPr lang="en-US" sz="2800" b="1" dirty="0" smtClean="0"/>
              <a:t>Bank by phone</a:t>
            </a:r>
          </a:p>
          <a:p>
            <a:r>
              <a:rPr lang="en-US" sz="2800" b="1" dirty="0" smtClean="0"/>
              <a:t>ATM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4" y="2767141"/>
            <a:ext cx="5350167" cy="342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12" y="2535573"/>
            <a:ext cx="3995738" cy="36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Card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Check cards/ debit Cards</a:t>
            </a:r>
          </a:p>
          <a:p>
            <a:r>
              <a:rPr lang="en-US" sz="2800" b="1" dirty="0" smtClean="0"/>
              <a:t>Stored Value Cards</a:t>
            </a:r>
          </a:p>
          <a:p>
            <a:r>
              <a:rPr lang="en-US" sz="2800" b="1" dirty="0" smtClean="0"/>
              <a:t>Credit Cards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Research-- What is the difference between each?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624" y="2001625"/>
            <a:ext cx="535275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Accounts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 check is a written order telling the bank to pay a certain amount To another person or business.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336" y="3464579"/>
            <a:ext cx="7601263" cy="33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Purposes of a checking account</a:t>
            </a:r>
          </a:p>
          <a:p>
            <a:r>
              <a:rPr lang="en-US" sz="2800" b="1" dirty="0" smtClean="0"/>
              <a:t>Terminology/terms of a checking account</a:t>
            </a:r>
          </a:p>
          <a:p>
            <a:r>
              <a:rPr lang="en-US" sz="2800" b="1" dirty="0" smtClean="0"/>
              <a:t>Shopping for a checking account</a:t>
            </a:r>
          </a:p>
          <a:p>
            <a:r>
              <a:rPr lang="en-US" sz="2800" b="1" dirty="0" smtClean="0"/>
              <a:t>Using a checking account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39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 are some of the purposes people have checking accounts?</a:t>
            </a:r>
          </a:p>
          <a:p>
            <a:endParaRPr lang="en-US" sz="2800" b="1" dirty="0"/>
          </a:p>
          <a:p>
            <a:r>
              <a:rPr lang="en-US" sz="2800" b="1" dirty="0" smtClean="0"/>
              <a:t>List them here: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99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0607" y="2214693"/>
            <a:ext cx="11682805" cy="434747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Verdana" panose="020B0604030504040204" pitchFamily="34" charset="0"/>
              </a:rPr>
              <a:t>Bank </a:t>
            </a:r>
            <a:r>
              <a:rPr lang="en-US" b="1" dirty="0">
                <a:latin typeface="Verdana" panose="020B0604030504040204" pitchFamily="34" charset="0"/>
              </a:rPr>
              <a:t>Statement: </a:t>
            </a:r>
            <a:r>
              <a:rPr lang="en-US" dirty="0">
                <a:latin typeface="Verdana" panose="020B0604030504040204" pitchFamily="34" charset="0"/>
              </a:rPr>
              <a:t>Monthly record of all activity within an account, provided by the bank.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Cancelled Check: </a:t>
            </a:r>
            <a:r>
              <a:rPr lang="en-US" dirty="0">
                <a:latin typeface="Verdana" panose="020B0604030504040204" pitchFamily="34" charset="0"/>
              </a:rPr>
              <a:t>A check that has been stamped to show that the payee has received the designated amount from the bank and that amount has been deducted from the account holder’s checking account.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Check: </a:t>
            </a:r>
            <a:r>
              <a:rPr lang="en-US" dirty="0">
                <a:latin typeface="Verdana" panose="020B0604030504040204" pitchFamily="34" charset="0"/>
              </a:rPr>
              <a:t>A written order to pay a specified sum from funds held in a bank or credit union account.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Check Register/Ledger: </a:t>
            </a:r>
            <a:r>
              <a:rPr lang="en-US" dirty="0">
                <a:latin typeface="Verdana" panose="020B0604030504040204" pitchFamily="34" charset="0"/>
              </a:rPr>
              <a:t>A record of all activity that happens within a checking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Verdana" panose="020B0604030504040204" pitchFamily="34" charset="0"/>
              </a:rPr>
              <a:t>account; maintained by the checking account holder.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Endorsement: </a:t>
            </a:r>
            <a:r>
              <a:rPr lang="en-US" dirty="0">
                <a:latin typeface="Verdana" panose="020B0604030504040204" pitchFamily="34" charset="0"/>
              </a:rPr>
              <a:t>A written mark on the back of a check, such as a signature, entitling the payee to either receive or transfer payment.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Fee: </a:t>
            </a:r>
            <a:r>
              <a:rPr lang="en-US" dirty="0">
                <a:latin typeface="Verdana" panose="020B0604030504040204" pitchFamily="34" charset="0"/>
              </a:rPr>
              <a:t>Charges for the use of certain bank services. These services vary but could include returning cancelled checks, writing more than a certain number of checks monthly, use of various bank cards, etc.</a:t>
            </a:r>
            <a:endParaRPr lang="en-US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Verdana" panose="020B0604030504040204" pitchFamily="34" charset="0"/>
              </a:rPr>
              <a:t>Interest: </a:t>
            </a:r>
            <a:r>
              <a:rPr lang="en-US" dirty="0">
                <a:latin typeface="Verdana" panose="020B0604030504040204" pitchFamily="34" charset="0"/>
              </a:rPr>
              <a:t>Money paid to savers and investors by financial institutions, government, or business entities for the use of their money. </a:t>
            </a:r>
            <a:endParaRPr lang="en-US" b="1" dirty="0">
              <a:latin typeface="Verdana" panose="020B060403050404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71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092" y="2420471"/>
            <a:ext cx="11768866" cy="432457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Interest: </a:t>
            </a:r>
            <a:r>
              <a:rPr lang="en-US" sz="1400" dirty="0">
                <a:latin typeface="Verdana" panose="020B0604030504040204" pitchFamily="34" charset="0"/>
              </a:rPr>
              <a:t>Money paid to savers and investors by financial institutions, government, or business entities for the use of their money. 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Minimum Balance: </a:t>
            </a:r>
            <a:r>
              <a:rPr lang="en-US" sz="1400" dirty="0">
                <a:latin typeface="Verdana" panose="020B0604030504040204" pitchFamily="34" charset="0"/>
              </a:rPr>
              <a:t>Requirement to keep a certain amount of money in the account; otherwise, monthly service charges may result.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Outstanding Transactions: </a:t>
            </a:r>
            <a:r>
              <a:rPr lang="en-US" sz="1400" dirty="0">
                <a:latin typeface="Verdana" panose="020B0604030504040204" pitchFamily="34" charset="0"/>
              </a:rPr>
              <a:t>Transactions that do not clear the bank by the date of the bank statement.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Overdraft: </a:t>
            </a:r>
            <a:r>
              <a:rPr lang="en-US" sz="1400" dirty="0">
                <a:latin typeface="Verdana" panose="020B0604030504040204" pitchFamily="34" charset="0"/>
              </a:rPr>
              <a:t>Lack of sufficient funds in a checking account to cover the full amount of a check. A bank or credit union will charge an Overdraft Fee — a service charge — to cover expenses involved in returning a check and handling other procedures caused by an overdraft.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Overdraft Protection: </a:t>
            </a:r>
            <a:r>
              <a:rPr lang="en-US" sz="1400" dirty="0">
                <a:latin typeface="Verdana" panose="020B0604030504040204" pitchFamily="34" charset="0"/>
              </a:rPr>
              <a:t>Procedure agreed upon by an account holder and a bank in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Verdana" panose="020B0604030504040204" pitchFamily="34" charset="0"/>
              </a:rPr>
              <a:t>advance to transfer funds from a savings or credit account to a checking account to cover insufficient funds.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Payee: </a:t>
            </a:r>
            <a:r>
              <a:rPr lang="en-US" sz="1400" dirty="0">
                <a:latin typeface="Verdana" panose="020B0604030504040204" pitchFamily="34" charset="0"/>
              </a:rPr>
              <a:t>The person or organization to whom a check is made payable.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Reconciling a Bank Statement: </a:t>
            </a:r>
            <a:r>
              <a:rPr lang="en-US" sz="1400" dirty="0">
                <a:latin typeface="Verdana" panose="020B0604030504040204" pitchFamily="34" charset="0"/>
              </a:rPr>
              <a:t>Balancing a bank statement with a check register/ledger.</a:t>
            </a:r>
            <a:endParaRPr lang="en-US" sz="1400" b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latin typeface="Verdana" panose="020B0604030504040204" pitchFamily="34" charset="0"/>
              </a:rPr>
              <a:t>Transaction Limits: </a:t>
            </a:r>
            <a:r>
              <a:rPr lang="en-US" sz="1400" dirty="0">
                <a:latin typeface="Verdana" panose="020B0604030504040204" pitchFamily="34" charset="0"/>
              </a:rPr>
              <a:t>Some accounts have a limit on the number of transactions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Verdana" panose="020B0604030504040204" pitchFamily="34" charset="0"/>
              </a:rPr>
              <a:t>performed during a certain time period. These may include the number of withdrawals, number of teller-assisted activities, etc</a:t>
            </a:r>
            <a:r>
              <a:rPr lang="en-US" sz="1400" dirty="0" smtClean="0">
                <a:latin typeface="Verdana" panose="020B0604030504040204" pitchFamily="34" charset="0"/>
              </a:rPr>
              <a:t>.</a:t>
            </a:r>
            <a:endParaRPr 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Processes vary from bank to bank.</a:t>
            </a:r>
          </a:p>
          <a:p>
            <a:pPr lvl="1"/>
            <a:r>
              <a:rPr lang="en-US" sz="2400" b="1" dirty="0" smtClean="0"/>
              <a:t>Need important information such as name, social security number, phone number, address, and Identification</a:t>
            </a:r>
          </a:p>
          <a:p>
            <a:pPr lvl="2"/>
            <a:r>
              <a:rPr lang="en-US" sz="2000" b="1" dirty="0" smtClean="0"/>
              <a:t>Acceptable forms of Identification on next slide</a:t>
            </a:r>
          </a:p>
          <a:p>
            <a:pPr lvl="2"/>
            <a:endParaRPr lang="en-US" sz="2000" b="1" dirty="0"/>
          </a:p>
          <a:p>
            <a:pPr lvl="2"/>
            <a:r>
              <a:rPr lang="en-US" sz="2000" b="1" dirty="0" smtClean="0"/>
              <a:t>Make sure information is accurate and written clearly!</a:t>
            </a:r>
          </a:p>
          <a:p>
            <a:pPr lvl="2"/>
            <a:endParaRPr lang="en-US" sz="2000" b="1" dirty="0"/>
          </a:p>
          <a:p>
            <a:pPr lvl="1"/>
            <a:r>
              <a:rPr lang="en-US" sz="2400" b="1" dirty="0" smtClean="0"/>
              <a:t>Many will open an account the same day as you apply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7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a bank?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ahoma" panose="020B0604030504040204" pitchFamily="34" charset="0"/>
              </a:rPr>
              <a:t>Primary Sources of ID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960" name="Rectangle 256"/>
          <p:cNvSpPr>
            <a:spLocks noChangeArrowheads="1"/>
          </p:cNvSpPr>
          <p:nvPr/>
        </p:nvSpPr>
        <p:spPr bwMode="auto">
          <a:xfrm>
            <a:off x="2819400" y="2057400"/>
            <a:ext cx="6629400" cy="304800"/>
          </a:xfrm>
          <a:prstGeom prst="rect">
            <a:avLst/>
          </a:prstGeom>
          <a:solidFill>
            <a:srgbClr val="3357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FFFF"/>
                </a:solidFill>
                <a:latin typeface="Tahoma" panose="020B0604030504040204" pitchFamily="34" charset="0"/>
              </a:rPr>
              <a:t>Primary ID*</a:t>
            </a:r>
          </a:p>
        </p:txBody>
      </p:sp>
      <p:sp>
        <p:nvSpPr>
          <p:cNvPr id="72963" name="Text Box 259"/>
          <p:cNvSpPr txBox="1">
            <a:spLocks noChangeArrowheads="1"/>
          </p:cNvSpPr>
          <p:nvPr/>
        </p:nvSpPr>
        <p:spPr bwMode="auto">
          <a:xfrm>
            <a:off x="2819400" y="2581276"/>
            <a:ext cx="3124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Photo Driver’s License issued </a:t>
            </a:r>
            <a:br>
              <a:rPr lang="en-US" sz="1600" dirty="0">
                <a:latin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</a:rPr>
              <a:t>within the U.S. or Canada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State Non-Driver Photo ID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Photo Learner’s Permit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Government Photo ID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U.S. Passport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Non-U.S. Passport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Resident Registration Card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anose="020B0604030504040204" pitchFamily="34" charset="0"/>
              </a:rPr>
              <a:t>Mexican Consular ID </a:t>
            </a:r>
            <a:br>
              <a:rPr lang="en-US" sz="1600" dirty="0">
                <a:latin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</a:rPr>
              <a:t>(</a:t>
            </a:r>
            <a:r>
              <a:rPr lang="en-US" sz="1600" dirty="0" err="1">
                <a:latin typeface="Tahoma" panose="020B0604030504040204" pitchFamily="34" charset="0"/>
              </a:rPr>
              <a:t>Matricula</a:t>
            </a:r>
            <a:r>
              <a:rPr lang="en-US" sz="1600" dirty="0">
                <a:latin typeface="Tahoma" panose="020B0604030504040204" pitchFamily="34" charset="0"/>
              </a:rPr>
              <a:t> Consular)</a:t>
            </a:r>
          </a:p>
        </p:txBody>
      </p:sp>
      <p:sp>
        <p:nvSpPr>
          <p:cNvPr id="72993" name="Text Box 289"/>
          <p:cNvSpPr txBox="1">
            <a:spLocks noChangeArrowheads="1"/>
          </p:cNvSpPr>
          <p:nvPr/>
        </p:nvSpPr>
        <p:spPr bwMode="auto">
          <a:xfrm>
            <a:off x="2819400" y="5867401"/>
            <a:ext cx="6629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Tahoma" panose="020B0604030504040204" pitchFamily="34" charset="0"/>
              </a:rPr>
              <a:t>*	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Financial institutions' ID requirements may differ; check with the institution first before applying for an account.</a:t>
            </a:r>
            <a:endParaRPr lang="en-US" sz="9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72994" name="Line 290"/>
          <p:cNvSpPr>
            <a:spLocks noChangeShapeType="1"/>
          </p:cNvSpPr>
          <p:nvPr/>
        </p:nvSpPr>
        <p:spPr bwMode="auto">
          <a:xfrm>
            <a:off x="6096000" y="2514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96" name="Text Box 292"/>
          <p:cNvSpPr txBox="1">
            <a:spLocks noChangeArrowheads="1"/>
          </p:cNvSpPr>
          <p:nvPr/>
        </p:nvSpPr>
        <p:spPr bwMode="auto">
          <a:xfrm>
            <a:off x="6172200" y="2581276"/>
            <a:ext cx="32766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Naturalization Certificate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Employee Photo ID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(from a recognizable employer)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Photo Trade License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(barber, plumber, electrician, etc.)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Student Photo ID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(college/trade school)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Medicare Card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(must be 65 or older)</a:t>
            </a:r>
            <a:endParaRPr lang="en-US" sz="1100"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254858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093" y="151564"/>
            <a:ext cx="3215907" cy="18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ahoma" panose="020B0604030504040204" pitchFamily="34" charset="0"/>
              </a:rPr>
              <a:t>Secondary Sources of ID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819400" y="2057400"/>
            <a:ext cx="6553200" cy="304800"/>
          </a:xfrm>
          <a:prstGeom prst="rect">
            <a:avLst/>
          </a:prstGeom>
          <a:solidFill>
            <a:srgbClr val="3357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FFFF"/>
                </a:solidFill>
                <a:latin typeface="Tahoma" panose="020B0604030504040204" pitchFamily="34" charset="0"/>
              </a:rPr>
              <a:t>Secondary ID*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248400" y="2438400"/>
            <a:ext cx="312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Pay Stub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Car Registration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Mortgage Statement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Letter of Introduction from Bank, Embassy, or well-known Employer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Welfare Card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Supplemental Health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Insurance Card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819400" y="5486401"/>
            <a:ext cx="6553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Tahoma" panose="020B0604030504040204" pitchFamily="34" charset="0"/>
              </a:rPr>
              <a:t>*	</a:t>
            </a:r>
            <a:r>
              <a:rPr lang="en-US" sz="1200">
                <a:solidFill>
                  <a:srgbClr val="000000"/>
                </a:solidFill>
                <a:latin typeface="Tahoma" panose="020B0604030504040204" pitchFamily="34" charset="0"/>
              </a:rPr>
              <a:t>Financial institutions' ID requirements may differ; check with the institution first before applying for an account.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6096000" y="2514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819400" y="2489201"/>
            <a:ext cx="3200400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Foreign Driver’s License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State/Local Gun Permit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Utility Bill (Name and address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of individual account should </a:t>
            </a:r>
            <a:br>
              <a:rPr lang="en-US" sz="1500">
                <a:latin typeface="Tahoma" panose="020B0604030504040204" pitchFamily="34" charset="0"/>
              </a:rPr>
            </a:br>
            <a:r>
              <a:rPr lang="en-US" sz="1500">
                <a:latin typeface="Tahoma" panose="020B0604030504040204" pitchFamily="34" charset="0"/>
              </a:rPr>
              <a:t>be listed)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Current Bank Statement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National Credit Card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Tahoma" panose="020B0604030504040204" pitchFamily="34" charset="0"/>
              </a:rPr>
              <a:t>Bank-issued Debit or Check Card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685925" y="6369050"/>
            <a:ext cx="4908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fld id="{CDE069C8-03F3-404C-8D92-1ECBCF98718C}" type="slidenum">
              <a:rPr lang="en-US" sz="1600">
                <a:latin typeface="Tahoma" panose="020B0604030504040204" pitchFamily="34" charset="0"/>
              </a:rPr>
              <a:pPr algn="l"/>
              <a:t>21</a:t>
            </a:fld>
            <a:endParaRPr 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0"/>
            <a:ext cx="2956662" cy="1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31345" y="1573381"/>
            <a:ext cx="2514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3357B0"/>
                </a:solidFill>
                <a:latin typeface="Tahoma" panose="020B0604030504040204" pitchFamily="34" charset="0"/>
              </a:rPr>
              <a:t>SHOPPING</a:t>
            </a:r>
          </a:p>
          <a:p>
            <a:pPr algn="ctr"/>
            <a:r>
              <a:rPr lang="en-US" sz="2800" b="1" dirty="0">
                <a:solidFill>
                  <a:srgbClr val="3357B0"/>
                </a:solidFill>
                <a:latin typeface="Tahoma" panose="020B0604030504040204" pitchFamily="34" charset="0"/>
              </a:rPr>
              <a:t>AROUND</a:t>
            </a:r>
            <a:endParaRPr lang="en-US" b="1" dirty="0">
              <a:solidFill>
                <a:srgbClr val="3357B0"/>
              </a:solidFill>
              <a:latin typeface="Tahoma" panose="020B0604030504040204" pitchFamily="34" charset="0"/>
            </a:endParaRPr>
          </a:p>
          <a:p>
            <a:pPr algn="ctr"/>
            <a:endParaRPr lang="en-US" b="1" dirty="0">
              <a:latin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</a:rPr>
              <a:t>(THINGS TO ASK ABOUT WHEN</a:t>
            </a:r>
          </a:p>
          <a:p>
            <a:pPr algn="ctr"/>
            <a:r>
              <a:rPr lang="en-US" b="1" dirty="0">
                <a:latin typeface="Tahoma" panose="020B0604030504040204" pitchFamily="34" charset="0"/>
              </a:rPr>
              <a:t>OPENING A CHECKING ACCOUNT)</a:t>
            </a:r>
            <a:endParaRPr lang="en-US" b="1" dirty="0">
              <a:latin typeface="Formata-Bold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384926" y="6699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4765637" y="1161826"/>
            <a:ext cx="5992906" cy="46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ahoma" panose="020B0604030504040204" pitchFamily="34" charset="0"/>
              </a:rPr>
              <a:t>SERVICES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Location of bank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Location of ATMs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Banking hours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Minimum balance required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Minimum transactions or limits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Interest-bearing accounts?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Other</a:t>
            </a:r>
          </a:p>
          <a:p>
            <a:pPr algn="l"/>
            <a:endParaRPr lang="en-US" dirty="0">
              <a:latin typeface="Tahoma" panose="020B0604030504040204" pitchFamily="34" charset="0"/>
            </a:endParaRPr>
          </a:p>
          <a:p>
            <a:pPr algn="l"/>
            <a:r>
              <a:rPr lang="en-US" b="1" dirty="0">
                <a:latin typeface="Tahoma" panose="020B0604030504040204" pitchFamily="34" charset="0"/>
              </a:rPr>
              <a:t>COSTS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Non-primary bank ATM transactions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In-branch transaction fees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Per-check fees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Other checking fees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Overdraft protection</a:t>
            </a:r>
          </a:p>
          <a:p>
            <a:pPr algn="l"/>
            <a:r>
              <a:rPr lang="en-US" dirty="0">
                <a:latin typeface="Tahoma" panose="020B0604030504040204" pitchFamily="34" charset="0"/>
              </a:rPr>
              <a:t>Printing of checks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1685925" y="6369050"/>
            <a:ext cx="4908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fld id="{88C26918-8C98-4A30-8C37-400A62C88207}" type="slidenum">
              <a:rPr lang="en-US" sz="1600">
                <a:latin typeface="Tahoma" panose="020B0604030504040204" pitchFamily="34" charset="0"/>
              </a:rPr>
              <a:pPr algn="l"/>
              <a:t>22</a:t>
            </a:fld>
            <a:endParaRPr 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What are the multiple ways to spend money out of your account?</a:t>
            </a:r>
          </a:p>
          <a:p>
            <a:endParaRPr lang="en-US" sz="2800" b="1" dirty="0"/>
          </a:p>
          <a:p>
            <a:pPr lvl="1"/>
            <a:r>
              <a:rPr lang="en-US" sz="2400" b="1" dirty="0" smtClean="0"/>
              <a:t>Check</a:t>
            </a:r>
          </a:p>
          <a:p>
            <a:pPr lvl="1"/>
            <a:r>
              <a:rPr lang="en-US" sz="2400" b="1" dirty="0" smtClean="0"/>
              <a:t>Debit Card</a:t>
            </a:r>
          </a:p>
          <a:p>
            <a:pPr lvl="1"/>
            <a:r>
              <a:rPr lang="en-US" sz="2400" b="1" dirty="0" smtClean="0"/>
              <a:t>ATM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 smtClean="0"/>
              <a:t>Any others?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1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6093"/>
            <a:ext cx="10287000" cy="44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 smtClean="0"/>
              <a:t>Checks should always be written in Ink!!!</a:t>
            </a:r>
          </a:p>
          <a:p>
            <a:r>
              <a:rPr lang="en-US" sz="2800" b="1" dirty="0" smtClean="0"/>
              <a:t>If you mess up writing a check make sure to void the check by writing void across the check and tearing it up and throwing it away.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0" y="4367212"/>
            <a:ext cx="3143250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7624" y="1895738"/>
            <a:ext cx="10954376" cy="4409812"/>
          </a:xfrm>
        </p:spPr>
        <p:txBody>
          <a:bodyPr>
            <a:normAutofit/>
          </a:bodyPr>
          <a:lstStyle/>
          <a:p>
            <a:r>
              <a:rPr lang="en-US" b="1" dirty="0" smtClean="0"/>
              <a:t>Parts of a check:	</a:t>
            </a:r>
          </a:p>
          <a:p>
            <a:pPr lvl="1"/>
            <a:r>
              <a:rPr lang="en-US" b="1" dirty="0" smtClean="0"/>
              <a:t>Date</a:t>
            </a:r>
          </a:p>
          <a:p>
            <a:pPr lvl="1"/>
            <a:r>
              <a:rPr lang="en-US" b="1" dirty="0" smtClean="0"/>
              <a:t>Payee</a:t>
            </a:r>
          </a:p>
          <a:p>
            <a:pPr lvl="1"/>
            <a:r>
              <a:rPr lang="en-US" b="1" dirty="0" smtClean="0"/>
              <a:t>Amount in numbers</a:t>
            </a:r>
          </a:p>
          <a:p>
            <a:pPr lvl="1"/>
            <a:r>
              <a:rPr lang="en-US" b="1" dirty="0" smtClean="0"/>
              <a:t>Amount in words</a:t>
            </a:r>
          </a:p>
          <a:p>
            <a:pPr lvl="1"/>
            <a:r>
              <a:rPr lang="en-US" b="1" dirty="0" smtClean="0"/>
              <a:t>Signature</a:t>
            </a:r>
          </a:p>
          <a:p>
            <a:pPr lvl="1"/>
            <a:r>
              <a:rPr lang="en-US" b="1" dirty="0" smtClean="0"/>
              <a:t>Memo</a:t>
            </a:r>
          </a:p>
          <a:p>
            <a:pPr lvl="1"/>
            <a:r>
              <a:rPr lang="en-US" b="1" dirty="0" smtClean="0"/>
              <a:t>Routing number</a:t>
            </a:r>
          </a:p>
          <a:p>
            <a:pPr lvl="1"/>
            <a:r>
              <a:rPr lang="en-US" b="1" dirty="0" smtClean="0"/>
              <a:t>Account number</a:t>
            </a:r>
          </a:p>
          <a:p>
            <a:pPr lvl="1"/>
            <a:r>
              <a:rPr lang="en-US" b="1" dirty="0" smtClean="0"/>
              <a:t>Check number </a:t>
            </a:r>
          </a:p>
          <a:p>
            <a:pPr lvl="1"/>
            <a:r>
              <a:rPr lang="en-US" b="1" dirty="0" smtClean="0"/>
              <a:t>Transit number</a:t>
            </a:r>
            <a:endParaRPr lang="en-US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08" y="2814990"/>
            <a:ext cx="5890491" cy="25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Practice writing a check</a:t>
            </a:r>
          </a:p>
          <a:p>
            <a:pPr lvl="1"/>
            <a:r>
              <a:rPr lang="en-US" sz="2400" b="1" dirty="0" smtClean="0"/>
              <a:t>Write the first check to </a:t>
            </a:r>
            <a:r>
              <a:rPr lang="en-US" sz="2400" b="1" dirty="0" err="1" smtClean="0"/>
              <a:t>Caseys</a:t>
            </a:r>
            <a:r>
              <a:rPr lang="en-US" sz="2400" b="1" dirty="0" smtClean="0"/>
              <a:t> General Store for $50.00 for gas.</a:t>
            </a:r>
          </a:p>
          <a:p>
            <a:pPr lvl="1"/>
            <a:r>
              <a:rPr lang="en-US" sz="2400" b="1" dirty="0" smtClean="0"/>
              <a:t>Write the second check to Wal-Mart for $142.25 for groceries.</a:t>
            </a:r>
          </a:p>
          <a:p>
            <a:pPr lvl="1"/>
            <a:r>
              <a:rPr lang="en-US" sz="2400" b="1" dirty="0" smtClean="0"/>
              <a:t>Write the third check to Dunkerton </a:t>
            </a:r>
            <a:r>
              <a:rPr lang="en-US" sz="2400" b="1" dirty="0" err="1" smtClean="0"/>
              <a:t>hs</a:t>
            </a:r>
            <a:r>
              <a:rPr lang="en-US" sz="2400" b="1" dirty="0" smtClean="0"/>
              <a:t> for $68.00 for a yearbook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53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checking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Keeping a check register</a:t>
            </a:r>
          </a:p>
          <a:p>
            <a:r>
              <a:rPr lang="en-US" sz="2800" b="1" dirty="0" smtClean="0"/>
              <a:t>Making a deposit</a:t>
            </a:r>
          </a:p>
          <a:p>
            <a:r>
              <a:rPr lang="en-US" sz="2800" b="1" dirty="0" smtClean="0"/>
              <a:t>Reconciling a bank statement</a:t>
            </a:r>
          </a:p>
          <a:p>
            <a:r>
              <a:rPr lang="en-US" sz="2800" b="1" dirty="0" smtClean="0"/>
              <a:t>Maintaining a checking account</a:t>
            </a:r>
          </a:p>
          <a:p>
            <a:r>
              <a:rPr lang="en-US" sz="2800" b="1" dirty="0" smtClean="0"/>
              <a:t>Avoiding overdraft fees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3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2" y="1850173"/>
            <a:ext cx="8347828" cy="48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are some purposes of Banks?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Loans</a:t>
            </a:r>
          </a:p>
          <a:p>
            <a:pPr lvl="1"/>
            <a:r>
              <a:rPr lang="en-US" b="1" dirty="0" smtClean="0"/>
              <a:t>Depository</a:t>
            </a:r>
          </a:p>
          <a:p>
            <a:pPr lvl="1"/>
            <a:r>
              <a:rPr lang="en-US" b="1" dirty="0" smtClean="0"/>
              <a:t>Manage money</a:t>
            </a:r>
          </a:p>
          <a:p>
            <a:pPr lvl="1"/>
            <a:r>
              <a:rPr lang="en-US" b="1" dirty="0" smtClean="0"/>
              <a:t>Credit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78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214694"/>
            <a:ext cx="8896350" cy="42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deposit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561" y="2424242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Deposits are credits</a:t>
            </a:r>
          </a:p>
          <a:p>
            <a:r>
              <a:rPr lang="en-US" sz="2800" b="1" dirty="0" smtClean="0"/>
              <a:t>Endorsing Checks</a:t>
            </a:r>
          </a:p>
          <a:p>
            <a:r>
              <a:rPr lang="en-US" sz="2800" b="1" dirty="0" smtClean="0"/>
              <a:t>Made either electronically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or in person</a:t>
            </a:r>
          </a:p>
          <a:p>
            <a:r>
              <a:rPr lang="en-US" sz="2800" b="1" dirty="0" smtClean="0"/>
              <a:t>Fill out a deposit ticket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24713"/>
            <a:ext cx="6267450" cy="35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Endorsing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6750" y="2367092"/>
            <a:ext cx="10610850" cy="403370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Three main ways to endorse a check</a:t>
            </a:r>
          </a:p>
          <a:p>
            <a:pPr lvl="1"/>
            <a:r>
              <a:rPr lang="en-US" sz="3000" b="1" dirty="0" smtClean="0"/>
              <a:t>Sign the back</a:t>
            </a:r>
          </a:p>
          <a:p>
            <a:pPr lvl="1"/>
            <a:r>
              <a:rPr lang="en-US" sz="3000" b="1" dirty="0" smtClean="0"/>
              <a:t>Pay to the order of:</a:t>
            </a:r>
          </a:p>
          <a:p>
            <a:pPr lvl="1"/>
            <a:r>
              <a:rPr lang="en-US" sz="3000" b="1" dirty="0" smtClean="0"/>
              <a:t>For deposit only</a:t>
            </a:r>
          </a:p>
          <a:p>
            <a:pPr lvl="1"/>
            <a:endParaRPr lang="en-US" sz="3000" b="1" dirty="0"/>
          </a:p>
          <a:p>
            <a:pPr lvl="1"/>
            <a:r>
              <a:rPr lang="en-US" sz="3000" b="1" dirty="0" smtClean="0"/>
              <a:t>Which is the most restrictive?</a:t>
            </a:r>
          </a:p>
          <a:p>
            <a:pPr lvl="1"/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37" y="3028948"/>
            <a:ext cx="4843463" cy="36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1945545"/>
            <a:ext cx="7991476" cy="45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Reconciling a bank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Means checking to make sure the bank statement matches your check register</a:t>
            </a:r>
          </a:p>
          <a:p>
            <a:r>
              <a:rPr lang="en-US" sz="2800" b="1" dirty="0" smtClean="0"/>
              <a:t>Check for errors</a:t>
            </a:r>
          </a:p>
          <a:p>
            <a:r>
              <a:rPr lang="en-US" sz="2800" b="1" dirty="0" smtClean="0"/>
              <a:t>Check for any missing withdraws or any missing deposits</a:t>
            </a:r>
          </a:p>
          <a:p>
            <a:r>
              <a:rPr lang="en-US" sz="2800" b="1" dirty="0" smtClean="0"/>
              <a:t>Check for accuracy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5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checking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68626" cy="3900358"/>
          </a:xfrm>
        </p:spPr>
        <p:txBody>
          <a:bodyPr>
            <a:normAutofit fontScale="92500" lnSpcReduction="20000"/>
          </a:bodyPr>
          <a:lstStyle/>
          <a:p>
            <a:r>
              <a:rPr lang="en-US" sz="3300" b="1" dirty="0" smtClean="0"/>
              <a:t>Check bank statements and balances often</a:t>
            </a:r>
          </a:p>
          <a:p>
            <a:r>
              <a:rPr lang="en-US" sz="3300" b="1" dirty="0" smtClean="0"/>
              <a:t>Re-order checks as needed (Make sure to get routing and bank numbers correct)</a:t>
            </a:r>
          </a:p>
          <a:p>
            <a:r>
              <a:rPr lang="en-US" sz="3300" b="1" dirty="0" smtClean="0"/>
              <a:t>Keep a minimum balance if required</a:t>
            </a:r>
          </a:p>
          <a:p>
            <a:r>
              <a:rPr lang="en-US" sz="3300" b="1" dirty="0" smtClean="0"/>
              <a:t>Avoid overdraft fees (Don’t spend more than you have in your account)</a:t>
            </a:r>
          </a:p>
          <a:p>
            <a:pPr lvl="1"/>
            <a:r>
              <a:rPr lang="en-US" sz="2800" b="1" dirty="0" smtClean="0"/>
              <a:t>Common overdraft fee is $25- $40 per transaction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2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account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handout</a:t>
            </a:r>
          </a:p>
          <a:p>
            <a:pPr lvl="1"/>
            <a:r>
              <a:rPr lang="en-US" sz="2600" b="1" dirty="0" smtClean="0"/>
              <a:t>One class period to work on it</a:t>
            </a:r>
          </a:p>
          <a:p>
            <a:pPr lvl="1"/>
            <a:r>
              <a:rPr lang="en-US" sz="2600" b="1" dirty="0" smtClean="0"/>
              <a:t>Worth 50 points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346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Purpose of a savings account</a:t>
            </a:r>
          </a:p>
          <a:p>
            <a:r>
              <a:rPr lang="en-US" sz="2800" b="1" dirty="0" smtClean="0"/>
              <a:t>Shopping for a savings account</a:t>
            </a:r>
          </a:p>
          <a:p>
            <a:r>
              <a:rPr lang="en-US" sz="2800" b="1" dirty="0" smtClean="0"/>
              <a:t>Applying for a savings account </a:t>
            </a:r>
          </a:p>
          <a:p>
            <a:r>
              <a:rPr lang="en-US" sz="2800" b="1" dirty="0" smtClean="0"/>
              <a:t>Monthly statements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62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SAVING!!!!</a:t>
            </a:r>
          </a:p>
          <a:p>
            <a:pPr lvl="1"/>
            <a:r>
              <a:rPr lang="en-US" sz="2400" b="1" dirty="0" smtClean="0"/>
              <a:t>Reasons to save:</a:t>
            </a:r>
          </a:p>
          <a:p>
            <a:pPr lvl="2"/>
            <a:r>
              <a:rPr lang="en-US" sz="2000" b="1" dirty="0" smtClean="0"/>
              <a:t>Emergencies</a:t>
            </a:r>
          </a:p>
          <a:p>
            <a:pPr lvl="2"/>
            <a:r>
              <a:rPr lang="en-US" sz="2000" b="1" dirty="0" smtClean="0"/>
              <a:t>Future Purchases</a:t>
            </a:r>
          </a:p>
          <a:p>
            <a:pPr lvl="2"/>
            <a:r>
              <a:rPr lang="en-US" sz="2000" b="1" dirty="0" smtClean="0"/>
              <a:t>Future investments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26" y="419100"/>
            <a:ext cx="3875723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or Credit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972426" cy="3424107"/>
          </a:xfrm>
        </p:spPr>
        <p:txBody>
          <a:bodyPr/>
          <a:lstStyle/>
          <a:p>
            <a:r>
              <a:rPr lang="en-US" b="1" dirty="0" smtClean="0"/>
              <a:t>Bank</a:t>
            </a:r>
          </a:p>
          <a:p>
            <a:pPr lvl="1"/>
            <a:r>
              <a:rPr lang="en-US" b="1" dirty="0" smtClean="0"/>
              <a:t>Customers</a:t>
            </a:r>
          </a:p>
          <a:p>
            <a:pPr lvl="1"/>
            <a:r>
              <a:rPr lang="en-US" b="1" dirty="0" smtClean="0"/>
              <a:t>For Profit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Credit union</a:t>
            </a:r>
          </a:p>
          <a:p>
            <a:pPr lvl="1"/>
            <a:r>
              <a:rPr lang="en-US" b="1" dirty="0" smtClean="0"/>
              <a:t>Members</a:t>
            </a:r>
          </a:p>
          <a:p>
            <a:pPr lvl="1"/>
            <a:r>
              <a:rPr lang="en-US" b="1" dirty="0" smtClean="0"/>
              <a:t>Not for Profit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7974" y="2367092"/>
            <a:ext cx="7792076" cy="3728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Both </a:t>
            </a:r>
          </a:p>
          <a:p>
            <a:pPr lvl="1"/>
            <a:r>
              <a:rPr lang="en-US" b="1" dirty="0" smtClean="0"/>
              <a:t>May have an application process</a:t>
            </a:r>
          </a:p>
          <a:p>
            <a:pPr lvl="2"/>
            <a:r>
              <a:rPr lang="en-US" b="1" dirty="0" smtClean="0"/>
              <a:t>Banks: </a:t>
            </a:r>
          </a:p>
          <a:p>
            <a:pPr lvl="3"/>
            <a:r>
              <a:rPr lang="en-US" b="1" dirty="0" smtClean="0"/>
              <a:t>Location</a:t>
            </a:r>
          </a:p>
          <a:p>
            <a:pPr lvl="3"/>
            <a:r>
              <a:rPr lang="en-US" b="1" dirty="0" smtClean="0"/>
              <a:t>Income</a:t>
            </a:r>
          </a:p>
          <a:p>
            <a:pPr lvl="3"/>
            <a:r>
              <a:rPr lang="en-US" b="1" dirty="0" smtClean="0"/>
              <a:t>Credit Score</a:t>
            </a:r>
          </a:p>
          <a:p>
            <a:pPr lvl="3"/>
            <a:endParaRPr lang="en-US" b="1" dirty="0"/>
          </a:p>
          <a:p>
            <a:pPr lvl="2"/>
            <a:r>
              <a:rPr lang="en-US" b="1" dirty="0" smtClean="0"/>
              <a:t>Credit Unions:</a:t>
            </a:r>
          </a:p>
          <a:p>
            <a:pPr lvl="3"/>
            <a:r>
              <a:rPr lang="en-US" b="1" dirty="0" smtClean="0"/>
              <a:t>Employer</a:t>
            </a:r>
          </a:p>
          <a:p>
            <a:pPr lvl="3"/>
            <a:r>
              <a:rPr lang="en-US" b="1" dirty="0" smtClean="0"/>
              <a:t>Associations</a:t>
            </a:r>
          </a:p>
          <a:p>
            <a:pPr lvl="3"/>
            <a:r>
              <a:rPr lang="en-US" b="1" dirty="0" smtClean="0"/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41591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for a savings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1087726" cy="426230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What to look for in a savings account:</a:t>
            </a:r>
          </a:p>
          <a:p>
            <a:pPr lvl="1"/>
            <a:r>
              <a:rPr lang="en-US" sz="2600" b="1" dirty="0" smtClean="0"/>
              <a:t>Safety</a:t>
            </a:r>
          </a:p>
          <a:p>
            <a:pPr lvl="1"/>
            <a:r>
              <a:rPr lang="en-US" sz="2600" b="1" dirty="0" smtClean="0"/>
              <a:t>Minimum balance</a:t>
            </a:r>
          </a:p>
          <a:p>
            <a:pPr lvl="1"/>
            <a:r>
              <a:rPr lang="en-US" sz="2600" b="1" dirty="0" smtClean="0"/>
              <a:t>Fees and service charges</a:t>
            </a:r>
          </a:p>
          <a:p>
            <a:pPr lvl="1"/>
            <a:r>
              <a:rPr lang="en-US" sz="2600" b="1" dirty="0" smtClean="0"/>
              <a:t>Interest rate</a:t>
            </a:r>
          </a:p>
          <a:p>
            <a:pPr lvl="1"/>
            <a:r>
              <a:rPr lang="en-US" sz="2600" b="1" dirty="0" smtClean="0"/>
              <a:t>Returns</a:t>
            </a:r>
          </a:p>
          <a:p>
            <a:pPr lvl="1"/>
            <a:r>
              <a:rPr lang="en-US" sz="2600" b="1" dirty="0" smtClean="0"/>
              <a:t>Compounding</a:t>
            </a:r>
          </a:p>
          <a:p>
            <a:pPr lvl="1"/>
            <a:r>
              <a:rPr lang="en-US" sz="2600" b="1" dirty="0" smtClean="0"/>
              <a:t>Automatic transfers</a:t>
            </a:r>
          </a:p>
          <a:p>
            <a:pPr lvl="1"/>
            <a:r>
              <a:rPr lang="en-US" sz="2600" b="1" dirty="0" smtClean="0"/>
              <a:t>Direct Deposits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0" y="2609848"/>
            <a:ext cx="4171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savings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Basically the Same as opening a checking account</a:t>
            </a:r>
          </a:p>
          <a:p>
            <a:r>
              <a:rPr lang="en-US" sz="2800" b="1" dirty="0" smtClean="0"/>
              <a:t>Many youth savings yield higher interest rates</a:t>
            </a:r>
          </a:p>
          <a:p>
            <a:r>
              <a:rPr lang="en-US" sz="2800" b="1" dirty="0" smtClean="0"/>
              <a:t>Need two forms of Identification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24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Record and document deposits and withdrawals</a:t>
            </a:r>
          </a:p>
          <a:p>
            <a:r>
              <a:rPr lang="en-US" sz="2800" b="1" dirty="0" smtClean="0"/>
              <a:t>Check that you are always above the minimum balance</a:t>
            </a:r>
          </a:p>
          <a:p>
            <a:r>
              <a:rPr lang="en-US" sz="2800" b="1" dirty="0" smtClean="0"/>
              <a:t>Make sure you are getting your interest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51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99417"/>
            <a:ext cx="10364451" cy="1596177"/>
          </a:xfrm>
        </p:spPr>
        <p:txBody>
          <a:bodyPr/>
          <a:lstStyle/>
          <a:p>
            <a:r>
              <a:rPr lang="en-US" dirty="0" smtClean="0"/>
              <a:t>Shopping for 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795594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You need to research banks in the area and determine which bank you are going to open an account with.</a:t>
            </a:r>
          </a:p>
          <a:p>
            <a:endParaRPr lang="en-US" sz="2800" b="1" dirty="0"/>
          </a:p>
          <a:p>
            <a:r>
              <a:rPr lang="en-US" sz="2800" b="1" dirty="0" smtClean="0"/>
              <a:t>Refer to handout!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What were the most important attributes you utilized to choose a bank?</a:t>
            </a:r>
          </a:p>
        </p:txBody>
      </p:sp>
    </p:spTree>
    <p:extLst>
      <p:ext uri="{BB962C8B-B14F-4D97-AF65-F5344CB8AC3E}">
        <p14:creationId xmlns:p14="http://schemas.microsoft.com/office/powerpoint/2010/main" val="27483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Financial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Both banks and credit unions insure deposits up to $100,000 per depositor per institution.</a:t>
            </a:r>
          </a:p>
          <a:p>
            <a:endParaRPr lang="en-US" b="1" dirty="0"/>
          </a:p>
          <a:p>
            <a:r>
              <a:rPr lang="en-US" b="1" dirty="0" smtClean="0"/>
              <a:t>FDIC: Federal deposit insurance corporation</a:t>
            </a:r>
          </a:p>
          <a:p>
            <a:r>
              <a:rPr lang="en-US" b="1" dirty="0" smtClean="0"/>
              <a:t>NCUA: National Credit union administration</a:t>
            </a:r>
            <a:endParaRPr lang="en-US" b="1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808536"/>
            <a:ext cx="321945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49" y="4808536"/>
            <a:ext cx="4223653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of a bank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Bank employees</a:t>
            </a:r>
          </a:p>
          <a:p>
            <a:r>
              <a:rPr lang="en-US" sz="2800" b="1" dirty="0" smtClean="0"/>
              <a:t>Financial services</a:t>
            </a:r>
          </a:p>
          <a:p>
            <a:r>
              <a:rPr lang="en-US" sz="2800" b="1" dirty="0" smtClean="0"/>
              <a:t>Services for personal benefit</a:t>
            </a:r>
          </a:p>
          <a:p>
            <a:r>
              <a:rPr lang="en-US" sz="2800" b="1" dirty="0" smtClean="0"/>
              <a:t>What others?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95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124338"/>
            <a:ext cx="10363826" cy="342410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Tellers</a:t>
            </a:r>
          </a:p>
          <a:p>
            <a:r>
              <a:rPr lang="en-US" sz="2400" b="1" dirty="0" smtClean="0"/>
              <a:t>Platform bankers</a:t>
            </a:r>
          </a:p>
          <a:p>
            <a:r>
              <a:rPr lang="en-US" sz="2400" b="1" dirty="0" smtClean="0"/>
              <a:t>Mortgage lenders</a:t>
            </a:r>
          </a:p>
          <a:p>
            <a:r>
              <a:rPr lang="en-US" sz="2400" b="1" dirty="0" smtClean="0"/>
              <a:t>Operations manager</a:t>
            </a:r>
          </a:p>
          <a:p>
            <a:r>
              <a:rPr lang="en-US" sz="2400" b="1" dirty="0" smtClean="0"/>
              <a:t>Branch manager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What do they do?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64" y="2214694"/>
            <a:ext cx="5543236" cy="41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What financial services do banks/ credit unions provide?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Brainstorm as many as possible!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7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21952</TotalTime>
  <Words>1734</Words>
  <Application>Microsoft Office PowerPoint</Application>
  <PresentationFormat>Widescreen</PresentationFormat>
  <Paragraphs>307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Formata-Bold</vt:lpstr>
      <vt:lpstr>Monaco</vt:lpstr>
      <vt:lpstr>Tahoma</vt:lpstr>
      <vt:lpstr>Tw Cen MT</vt:lpstr>
      <vt:lpstr>Verdana</vt:lpstr>
      <vt:lpstr>Droplet</vt:lpstr>
      <vt:lpstr>Unit 2: Banking</vt:lpstr>
      <vt:lpstr>Why do you need a bank?</vt:lpstr>
      <vt:lpstr>Purpose of Banks</vt:lpstr>
      <vt:lpstr>Bank or Credit Union</vt:lpstr>
      <vt:lpstr>Safety of Financial Institutions</vt:lpstr>
      <vt:lpstr>Services of a bank</vt:lpstr>
      <vt:lpstr>Overview</vt:lpstr>
      <vt:lpstr>Bank occupations</vt:lpstr>
      <vt:lpstr>Financial services</vt:lpstr>
      <vt:lpstr>Sending and receiving money</vt:lpstr>
      <vt:lpstr>Electronic Services</vt:lpstr>
      <vt:lpstr>Bank Card Types</vt:lpstr>
      <vt:lpstr>Checking Accounts</vt:lpstr>
      <vt:lpstr>What is a check?</vt:lpstr>
      <vt:lpstr>Overview</vt:lpstr>
      <vt:lpstr>Purposes</vt:lpstr>
      <vt:lpstr>Terminology</vt:lpstr>
      <vt:lpstr>Terminology</vt:lpstr>
      <vt:lpstr>Opening an account</vt:lpstr>
      <vt:lpstr>Primary Sources of ID</vt:lpstr>
      <vt:lpstr>Secondary Sources of ID</vt:lpstr>
      <vt:lpstr>PowerPoint Presentation</vt:lpstr>
      <vt:lpstr>Spending Money</vt:lpstr>
      <vt:lpstr>Writing A Check</vt:lpstr>
      <vt:lpstr>Writing a check</vt:lpstr>
      <vt:lpstr>Writing a check</vt:lpstr>
      <vt:lpstr>Practice</vt:lpstr>
      <vt:lpstr>Maintaining a checking account</vt:lpstr>
      <vt:lpstr>Check register</vt:lpstr>
      <vt:lpstr>Check register</vt:lpstr>
      <vt:lpstr>Making a deposit</vt:lpstr>
      <vt:lpstr>Endorsing checks</vt:lpstr>
      <vt:lpstr>Making a withdrawal</vt:lpstr>
      <vt:lpstr>Reconciling a bank statement</vt:lpstr>
      <vt:lpstr>Maintaining a checking account</vt:lpstr>
      <vt:lpstr>Checking account practice</vt:lpstr>
      <vt:lpstr>Savings accounts</vt:lpstr>
      <vt:lpstr>Overview</vt:lpstr>
      <vt:lpstr>Purpose</vt:lpstr>
      <vt:lpstr>Shopping for a savings account</vt:lpstr>
      <vt:lpstr>Opening a savings account</vt:lpstr>
      <vt:lpstr>Monthly statements</vt:lpstr>
      <vt:lpstr>Shopping for a Bank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Banking</dc:title>
  <dc:creator>Hannah Peacock</dc:creator>
  <cp:lastModifiedBy>Hannah Peacock</cp:lastModifiedBy>
  <cp:revision>68</cp:revision>
  <cp:lastPrinted>2014-04-01T18:37:20Z</cp:lastPrinted>
  <dcterms:created xsi:type="dcterms:W3CDTF">2014-03-12T15:38:32Z</dcterms:created>
  <dcterms:modified xsi:type="dcterms:W3CDTF">2014-04-02T18:56:52Z</dcterms:modified>
</cp:coreProperties>
</file>