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8" r:id="rId5"/>
    <p:sldId id="269" r:id="rId6"/>
    <p:sldId id="258" r:id="rId7"/>
    <p:sldId id="260" r:id="rId8"/>
    <p:sldId id="261" r:id="rId9"/>
    <p:sldId id="263" r:id="rId10"/>
    <p:sldId id="267" r:id="rId11"/>
    <p:sldId id="273" r:id="rId12"/>
    <p:sldId id="266" r:id="rId13"/>
    <p:sldId id="262" r:id="rId14"/>
    <p:sldId id="264" r:id="rId15"/>
    <p:sldId id="265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79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50" d="100"/>
          <a:sy n="50" d="100"/>
        </p:scale>
        <p:origin x="42" y="9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Exponential Equations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Algebra 2 Unit 2: Exponential and Logarithmic equations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77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Creating an exponential model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Given the two points, determine if the function is showing exponential growth or decay, then given the function.</a:t>
            </a:r>
          </a:p>
          <a:p>
            <a:pPr lvl="1"/>
            <a:r>
              <a:rPr lang="en-US" sz="2600" b="1" dirty="0" smtClean="0"/>
              <a:t>(0, 12) and (4, 129)</a:t>
            </a:r>
          </a:p>
          <a:p>
            <a:pPr lvl="1"/>
            <a:r>
              <a:rPr lang="en-US" sz="2600" b="1" dirty="0" smtClean="0"/>
              <a:t>(1, 999) and ( 9, 14)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151741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Exponential Models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Other forms of the equation and their situations</a:t>
            </a:r>
          </a:p>
          <a:p>
            <a:pPr lvl="1"/>
            <a:r>
              <a:rPr lang="en-US" sz="3000" b="1" dirty="0" smtClean="0"/>
              <a:t>A=</a:t>
            </a:r>
            <a:r>
              <a:rPr lang="en-US" sz="3000" b="1" dirty="0" err="1" smtClean="0"/>
              <a:t>Pe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ͬͭͬͬͬͬͬͭ  where </a:t>
            </a:r>
          </a:p>
          <a:p>
            <a:pPr lvl="2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= amount after a given time, P = initial amount,           r = rate of growth or decay and t = time.</a:t>
            </a:r>
          </a:p>
          <a:p>
            <a:pPr lvl="1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 in calculations of interest, bacteria growth, etc.</a:t>
            </a:r>
          </a:p>
          <a:p>
            <a:pPr marL="914400" lvl="2" indent="0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84978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To Plot in your graphing calculator</a:t>
            </a:r>
            <a:endParaRPr lang="en-US" sz="4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9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Graphing calculators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To enter data points:</a:t>
            </a:r>
          </a:p>
          <a:p>
            <a:pPr lvl="1"/>
            <a:r>
              <a:rPr lang="en-US" sz="3000" dirty="0" smtClean="0"/>
              <a:t>STAT </a:t>
            </a:r>
            <a:r>
              <a:rPr lang="en-US" sz="3000" dirty="0" smtClean="0">
                <a:sym typeface="Wingdings" panose="05000000000000000000" pitchFamily="2" charset="2"/>
              </a:rPr>
              <a:t> EDIT  1: Edit  Enter</a:t>
            </a:r>
          </a:p>
          <a:p>
            <a:pPr lvl="1"/>
            <a:r>
              <a:rPr lang="en-US" sz="3000" dirty="0" smtClean="0">
                <a:sym typeface="Wingdings" panose="05000000000000000000" pitchFamily="2" charset="2"/>
              </a:rPr>
              <a:t>Enter x values into L1, enter y values into L2.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9229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Graphing calculators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To look at the scatter plot:</a:t>
            </a:r>
          </a:p>
          <a:p>
            <a:pPr lvl="1"/>
            <a:r>
              <a:rPr lang="en-US" sz="3000" dirty="0" smtClean="0"/>
              <a:t>2</a:t>
            </a:r>
            <a:r>
              <a:rPr lang="en-US" sz="3000" baseline="30000" dirty="0" smtClean="0"/>
              <a:t>nd</a:t>
            </a:r>
            <a:r>
              <a:rPr lang="en-US" sz="3000" dirty="0" smtClean="0"/>
              <a:t> </a:t>
            </a:r>
            <a:r>
              <a:rPr lang="en-US" sz="3000" dirty="0" smtClean="0">
                <a:sym typeface="Wingdings" panose="05000000000000000000" pitchFamily="2" charset="2"/>
              </a:rPr>
              <a:t> Y=  1: Plot 1 Enter On Enter 2</a:t>
            </a:r>
            <a:r>
              <a:rPr lang="en-US" sz="3000" baseline="30000" dirty="0" smtClean="0">
                <a:sym typeface="Wingdings" panose="05000000000000000000" pitchFamily="2" charset="2"/>
              </a:rPr>
              <a:t>nd</a:t>
            </a:r>
            <a:r>
              <a:rPr lang="en-US" sz="3000" dirty="0" smtClean="0">
                <a:sym typeface="Wingdings" panose="05000000000000000000" pitchFamily="2" charset="2"/>
              </a:rPr>
              <a:t>QUIT</a:t>
            </a:r>
          </a:p>
          <a:p>
            <a:pPr lvl="1"/>
            <a:r>
              <a:rPr lang="en-US" sz="3000" dirty="0" smtClean="0">
                <a:sym typeface="Wingdings" panose="05000000000000000000" pitchFamily="2" charset="2"/>
              </a:rPr>
              <a:t>GRAPH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48010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Graphing calculators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To find the exponential equation:</a:t>
            </a:r>
          </a:p>
          <a:p>
            <a:pPr lvl="1"/>
            <a:r>
              <a:rPr lang="en-US" sz="3000" dirty="0" smtClean="0"/>
              <a:t>STAT </a:t>
            </a:r>
            <a:r>
              <a:rPr lang="en-US" sz="3000" dirty="0" smtClean="0">
                <a:sym typeface="Wingdings" panose="05000000000000000000" pitchFamily="2" charset="2"/>
              </a:rPr>
              <a:t> CALC  0: EXPREG Enter  Enter</a:t>
            </a: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261926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Real life Examples</a:t>
            </a:r>
            <a:endParaRPr lang="en-US" sz="4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04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Solve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513416"/>
            <a:ext cx="11277599" cy="471593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A biologist is researching a newly-discovered species of bacteria. At time t = 0 hours, he puts one hundred bacteria into what he has determined to be a favorable growth medium. Six hours later, he measures 450 bacteria. Assuming exponential growth:</a:t>
            </a:r>
          </a:p>
          <a:p>
            <a:pPr lvl="1"/>
            <a:r>
              <a:rPr lang="en-US" sz="2600" b="1" dirty="0" smtClean="0"/>
              <a:t>Determine a function for the data</a:t>
            </a:r>
          </a:p>
          <a:p>
            <a:pPr lvl="1"/>
            <a:r>
              <a:rPr lang="en-US" sz="2600" b="1" dirty="0" smtClean="0"/>
              <a:t>Determine the number of bacteria after 10 hours.</a:t>
            </a:r>
            <a:endParaRPr lang="en-US" sz="2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4101" y="408622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196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Solve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Each year the local country club sponsors a tennis tournament. Play starts with 128 participants and each round, half of the players are eliminated. How many players remain after 5 rounds?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17300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Solve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You have inherited land that was purchased for $30,000 in 1960. The value of the land increased approximately 5% per year. What is the approximate value of the land in the year 2011?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1514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M&amp;M Activity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Follow the directions given in the M&amp;M packet. I should not have to walk you through the directions as they are written out for you to READ!!!!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0304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Solve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An adult takes 400 mg of ibuprofen. Each hour the amount of ibuprofen in the person’s system decreases by about 29%. How much ibuprofen is left after 6 hours?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639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Compound interest</a:t>
            </a:r>
            <a:endParaRPr lang="en-US" sz="4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643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Compound interest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If I say that I receive 5% interest, how do I change that to a decimal for multiplication?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849037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Compound interest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11010899" cy="437303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There are different types of compounding depending on the  bank. </a:t>
            </a:r>
          </a:p>
          <a:p>
            <a:pPr lvl="1"/>
            <a:r>
              <a:rPr lang="en-US" sz="3200" b="1" dirty="0" smtClean="0"/>
              <a:t>Annually (yearly) – 1 time</a:t>
            </a:r>
          </a:p>
          <a:p>
            <a:pPr lvl="1"/>
            <a:r>
              <a:rPr lang="en-US" sz="3200" b="1" dirty="0" smtClean="0"/>
              <a:t>Semi-Annually – 2 times</a:t>
            </a:r>
          </a:p>
          <a:p>
            <a:pPr lvl="1"/>
            <a:r>
              <a:rPr lang="en-US" sz="3200" b="1" dirty="0" smtClean="0"/>
              <a:t>Quarterly – 4 times </a:t>
            </a:r>
          </a:p>
          <a:p>
            <a:pPr lvl="1"/>
            <a:r>
              <a:rPr lang="en-US" sz="3200" b="1" dirty="0" smtClean="0"/>
              <a:t>Monthly – 12 times</a:t>
            </a:r>
          </a:p>
          <a:p>
            <a:pPr lvl="1"/>
            <a:r>
              <a:rPr lang="en-US" sz="3200" b="1" dirty="0" smtClean="0"/>
              <a:t>Daily – 365 times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680" y="3127940"/>
            <a:ext cx="3662020" cy="338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3188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Compound interest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11010899" cy="4373033"/>
          </a:xfrm>
        </p:spPr>
        <p:txBody>
          <a:bodyPr>
            <a:normAutofit/>
          </a:bodyPr>
          <a:lstStyle/>
          <a:p>
            <a:pPr lvl="1"/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680" y="3127940"/>
            <a:ext cx="3662020" cy="33871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850" y="1814512"/>
            <a:ext cx="6267450" cy="470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988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Compound interest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11010899" cy="4373033"/>
          </a:xfrm>
        </p:spPr>
        <p:txBody>
          <a:bodyPr>
            <a:normAutofit/>
          </a:bodyPr>
          <a:lstStyle/>
          <a:p>
            <a:pPr lvl="1"/>
            <a:r>
              <a:rPr lang="en-US" sz="3200" b="1" dirty="0" smtClean="0"/>
              <a:t>If I deposit $1600 in a bank account and the account pays 2.5% annual interest compounded monthly, how much would be in the account after 3 years?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381908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Compound interest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11010899" cy="4373033"/>
          </a:xfrm>
        </p:spPr>
        <p:txBody>
          <a:bodyPr>
            <a:normAutofit/>
          </a:bodyPr>
          <a:lstStyle/>
          <a:p>
            <a:pPr lvl="1"/>
            <a:r>
              <a:rPr lang="en-US" sz="3200" b="1" dirty="0" smtClean="0"/>
              <a:t>If I deposit $1600 in a bank account and the account pays 2.5% annual interest compounded daily, how much would be in the account after 3 years?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069194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Compound interest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11010899" cy="4373033"/>
          </a:xfrm>
        </p:spPr>
        <p:txBody>
          <a:bodyPr>
            <a:normAutofit/>
          </a:bodyPr>
          <a:lstStyle/>
          <a:p>
            <a:pPr lvl="1"/>
            <a:r>
              <a:rPr lang="en-US" sz="3200" b="1" dirty="0" smtClean="0"/>
              <a:t>Which of the previous questions earned you more money?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1559676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51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Parent Function </a:t>
            </a:r>
            <a:endParaRPr lang="en-US" sz="4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2110" y="1451609"/>
            <a:ext cx="5240543" cy="524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03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Exponential Growth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The value of b is larger than 1. </a:t>
            </a:r>
          </a:p>
          <a:p>
            <a:r>
              <a:rPr lang="en-US" sz="2800" b="1" dirty="0" smtClean="0"/>
              <a:t>The graph grows from left to right.</a:t>
            </a:r>
          </a:p>
          <a:p>
            <a:r>
              <a:rPr lang="en-US" sz="2800" b="1" dirty="0" smtClean="0"/>
              <a:t>As x gets larger, y gets larger. </a:t>
            </a:r>
          </a:p>
          <a:p>
            <a:r>
              <a:rPr lang="en-US" sz="2800" b="1" dirty="0" smtClean="0"/>
              <a:t>An example is to the right. 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244" y="1765429"/>
            <a:ext cx="4755834" cy="480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87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Exponential Decay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The value of b is between 0 and 1 </a:t>
            </a:r>
          </a:p>
          <a:p>
            <a:pPr lvl="1"/>
            <a:r>
              <a:rPr lang="en-US" sz="2600" b="1" dirty="0" smtClean="0"/>
              <a:t>It is a fraction. </a:t>
            </a:r>
          </a:p>
          <a:p>
            <a:r>
              <a:rPr lang="en-US" sz="2800" b="1" dirty="0" smtClean="0"/>
              <a:t>The graph falls from left to right. </a:t>
            </a:r>
          </a:p>
          <a:p>
            <a:r>
              <a:rPr lang="en-US" sz="2800" b="1" dirty="0" smtClean="0"/>
              <a:t>As x gets larger, y gets smaller.</a:t>
            </a:r>
          </a:p>
          <a:p>
            <a:r>
              <a:rPr lang="en-US" sz="2800" b="1" dirty="0" smtClean="0"/>
              <a:t>An example is to the right. 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8112" y="1646872"/>
            <a:ext cx="4971210" cy="500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236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/>
              <a:t>Determining Exponential Equations</a:t>
            </a:r>
            <a:endParaRPr lang="en-US" sz="4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 smtClean="0"/>
                  <a:t>Parent Function of an Exponential Function: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3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000" dirty="0" smtClean="0"/>
              </a:p>
              <a:p>
                <a:r>
                  <a:rPr lang="en-US" sz="3200" dirty="0" smtClean="0"/>
                  <a:t>Use two ordered pairs to substitute for x and y. (You will want to use (0,y) and (x, y) points.)</a:t>
                </a:r>
              </a:p>
              <a:p>
                <a:pPr lvl="1"/>
                <a:r>
                  <a:rPr lang="en-US" sz="3000" dirty="0" smtClean="0"/>
                  <a:t>It would also be a good idea to use the smallest and largest values you are given to create the most accurate function.</a:t>
                </a:r>
              </a:p>
              <a:p>
                <a:endParaRPr lang="en-US" sz="32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85" t="-5843" r="-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697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/>
              <a:t>Determining Exponential Equations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Replace x and y into the equation. The first equation with (0, y) will give you the </a:t>
            </a:r>
            <a:r>
              <a:rPr lang="en-US" sz="3200" i="1" dirty="0" smtClean="0"/>
              <a:t>a</a:t>
            </a:r>
            <a:r>
              <a:rPr lang="en-US" sz="3200" dirty="0" smtClean="0"/>
              <a:t> value to substitute into the second equation. </a:t>
            </a:r>
          </a:p>
          <a:p>
            <a:pPr lvl="1"/>
            <a:r>
              <a:rPr lang="en-US" sz="3000" dirty="0" smtClean="0"/>
              <a:t>If your points were (0, 3) and (7, 139)</a:t>
            </a:r>
          </a:p>
          <a:p>
            <a:pPr lvl="2"/>
            <a:r>
              <a:rPr lang="en-US" sz="2800" dirty="0" smtClean="0"/>
              <a:t>3 = a b°				and 			139 = a b⁷</a:t>
            </a:r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8022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/>
              <a:t>Determining Exponential Equations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485851"/>
            <a:ext cx="10131425" cy="471593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Given your two equations, solve.</a:t>
            </a:r>
          </a:p>
          <a:p>
            <a:pPr lvl="1"/>
            <a:r>
              <a:rPr lang="en-US" sz="3200" dirty="0"/>
              <a:t>3 = a b°				and 			139 = a b⁷</a:t>
            </a:r>
          </a:p>
          <a:p>
            <a:pPr lvl="1"/>
            <a:r>
              <a:rPr lang="en-US" sz="3200" dirty="0" smtClean="0"/>
              <a:t>3 = a * 1				and 			</a:t>
            </a:r>
            <a:r>
              <a:rPr lang="en-US" sz="3200" dirty="0"/>
              <a:t>139 = a b</a:t>
            </a:r>
            <a:r>
              <a:rPr lang="en-US" sz="3200" dirty="0" smtClean="0"/>
              <a:t>⁷</a:t>
            </a:r>
          </a:p>
          <a:p>
            <a:pPr lvl="1"/>
            <a:r>
              <a:rPr lang="en-US" sz="3200" dirty="0" smtClean="0"/>
              <a:t>3 = a 					and 			139 = 3 b</a:t>
            </a:r>
            <a:r>
              <a:rPr lang="en-US" sz="3200" dirty="0"/>
              <a:t>⁷</a:t>
            </a:r>
          </a:p>
          <a:p>
            <a:pPr marL="2286000" lvl="5" indent="0">
              <a:buNone/>
            </a:pPr>
            <a:r>
              <a:rPr lang="en-US" sz="2800" dirty="0" smtClean="0"/>
              <a:t>							46.33 = b⁷</a:t>
            </a:r>
          </a:p>
          <a:p>
            <a:pPr marL="2286000" lvl="5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					(46.33)^(1/7) = b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94834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/>
              <a:t>Determining Exponential Equations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485851"/>
            <a:ext cx="10131425" cy="471593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Once you have found a and b, plug them into the parent function to find your actual function. </a:t>
            </a:r>
          </a:p>
          <a:p>
            <a:pPr lvl="1"/>
            <a:r>
              <a:rPr lang="en-US" sz="3000" dirty="0" smtClean="0"/>
              <a:t>A = 3 ; b = 1.73</a:t>
            </a:r>
          </a:p>
          <a:p>
            <a:pPr lvl="1"/>
            <a:r>
              <a:rPr lang="en-US" sz="3000" dirty="0" smtClean="0"/>
              <a:t>SO……… y = 3*1.73</a:t>
            </a:r>
            <a:r>
              <a:rPr lang="el-GR" sz="3000" dirty="0" smtClean="0"/>
              <a:t>ᵡ</a:t>
            </a: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367926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1186</TotalTime>
  <Words>732</Words>
  <Application>Microsoft Office PowerPoint</Application>
  <PresentationFormat>Widescreen</PresentationFormat>
  <Paragraphs>86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Times New Roman</vt:lpstr>
      <vt:lpstr>Wingdings</vt:lpstr>
      <vt:lpstr>Celestial</vt:lpstr>
      <vt:lpstr>Exponential Equations</vt:lpstr>
      <vt:lpstr>M&amp;M Activity</vt:lpstr>
      <vt:lpstr>Parent Function </vt:lpstr>
      <vt:lpstr>Exponential Growth</vt:lpstr>
      <vt:lpstr>Exponential Decay</vt:lpstr>
      <vt:lpstr>Determining Exponential Equations</vt:lpstr>
      <vt:lpstr>Determining Exponential Equations</vt:lpstr>
      <vt:lpstr>Determining Exponential Equations</vt:lpstr>
      <vt:lpstr>Determining Exponential Equations</vt:lpstr>
      <vt:lpstr>Creating an exponential model</vt:lpstr>
      <vt:lpstr>Exponential Models</vt:lpstr>
      <vt:lpstr>To Plot in your graphing calculator</vt:lpstr>
      <vt:lpstr>Graphing calculators</vt:lpstr>
      <vt:lpstr>Graphing calculators</vt:lpstr>
      <vt:lpstr>Graphing calculators</vt:lpstr>
      <vt:lpstr>Real life Examples</vt:lpstr>
      <vt:lpstr>Solve</vt:lpstr>
      <vt:lpstr>Solve</vt:lpstr>
      <vt:lpstr>Solve</vt:lpstr>
      <vt:lpstr>Solve</vt:lpstr>
      <vt:lpstr>Compound interest</vt:lpstr>
      <vt:lpstr>Compound interest</vt:lpstr>
      <vt:lpstr>Compound interest</vt:lpstr>
      <vt:lpstr>Compound interest</vt:lpstr>
      <vt:lpstr>Compound interest</vt:lpstr>
      <vt:lpstr>Compound interest</vt:lpstr>
      <vt:lpstr>Compound interest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Exponential Equations</dc:title>
  <dc:creator>Hannah Peacock</dc:creator>
  <cp:lastModifiedBy>Hannah Peacock</cp:lastModifiedBy>
  <cp:revision>12</cp:revision>
  <dcterms:created xsi:type="dcterms:W3CDTF">2013-09-25T20:09:45Z</dcterms:created>
  <dcterms:modified xsi:type="dcterms:W3CDTF">2013-09-26T15:56:26Z</dcterms:modified>
</cp:coreProperties>
</file>