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notesMasterIdLst>
    <p:notesMasterId r:id="rId44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001" autoAdjust="0"/>
  </p:normalViewPr>
  <p:slideViewPr>
    <p:cSldViewPr>
      <p:cViewPr varScale="1">
        <p:scale>
          <a:sx n="69" d="100"/>
          <a:sy n="69" d="100"/>
        </p:scale>
        <p:origin x="84" y="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-61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B8ED9C-4114-4CCD-8851-AC0DDE592CD3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A5B48-484C-42EE-A971-90BEDB494E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926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A5B48-484C-42EE-A971-90BEDB494E0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2051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A5B48-484C-42EE-A971-90BEDB494E0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1519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A5B48-484C-42EE-A971-90BEDB494E0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7931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A5B48-484C-42EE-A971-90BEDB494E0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2196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A5B48-484C-42EE-A971-90BEDB494E0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4565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A5B48-484C-42EE-A971-90BEDB494E0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3349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A5B48-484C-42EE-A971-90BEDB494E0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688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A5B48-484C-42EE-A971-90BEDB494E0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9662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A5B48-484C-42EE-A971-90BEDB494E0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357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A5B48-484C-42EE-A971-90BEDB494E0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7864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A5B48-484C-42EE-A971-90BEDB494E0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548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A5B48-484C-42EE-A971-90BEDB494E0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050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A5B48-484C-42EE-A971-90BEDB494E0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053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A5B48-484C-42EE-A971-90BEDB494E0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920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A5B48-484C-42EE-A971-90BEDB494E0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77160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A5B48-484C-42EE-A971-90BEDB494E0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4229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A5B48-484C-42EE-A971-90BEDB494E0F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8116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A5B48-484C-42EE-A971-90BEDB494E0F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24957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A5B48-484C-42EE-A971-90BEDB494E0F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96448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A5B48-484C-42EE-A971-90BEDB494E0F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094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A5B48-484C-42EE-A971-90BEDB494E0F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51389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A5B48-484C-42EE-A971-90BEDB494E0F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648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A5B48-484C-42EE-A971-90BEDB494E0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2895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A5B48-484C-42EE-A971-90BEDB494E0F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17191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A5B48-484C-42EE-A971-90BEDB494E0F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74072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A5B48-484C-42EE-A971-90BEDB494E0F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53649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A5B48-484C-42EE-A971-90BEDB494E0F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26243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A5B48-484C-42EE-A971-90BEDB494E0F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41002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A5B48-484C-42EE-A971-90BEDB494E0F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86037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A5B48-484C-42EE-A971-90BEDB494E0F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99825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A5B48-484C-42EE-A971-90BEDB494E0F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52271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A5B48-484C-42EE-A971-90BEDB494E0F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82053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A5B48-484C-42EE-A971-90BEDB494E0F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283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A5B48-484C-42EE-A971-90BEDB494E0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9116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A5B48-484C-42EE-A971-90BEDB494E0F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0608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A5B48-484C-42EE-A971-90BEDB494E0F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8942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A5B48-484C-42EE-A971-90BEDB494E0F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097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A5B48-484C-42EE-A971-90BEDB494E0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88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A5B48-484C-42EE-A971-90BEDB494E0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2970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A5B48-484C-42EE-A971-90BEDB494E0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1655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A5B48-484C-42EE-A971-90BEDB494E0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839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A5B48-484C-42EE-A971-90BEDB494E0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731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fld id="{500FBC24-B5E3-46C9-9ABF-190C28542D58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fld id="{52A909E4-1E72-480B-B859-DC34AE76E8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991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FBC24-B5E3-46C9-9ABF-190C28542D58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09E4-1E72-480B-B859-DC34AE76E8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565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FBC24-B5E3-46C9-9ABF-190C28542D58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09E4-1E72-480B-B859-DC34AE76E8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17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FBC24-B5E3-46C9-9ABF-190C28542D58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09E4-1E72-480B-B859-DC34AE76E8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53144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FBC24-B5E3-46C9-9ABF-190C28542D58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09E4-1E72-480B-B859-DC34AE76E8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601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FBC24-B5E3-46C9-9ABF-190C28542D58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09E4-1E72-480B-B859-DC34AE76E8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429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FBC24-B5E3-46C9-9ABF-190C28542D58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09E4-1E72-480B-B859-DC34AE76E8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4645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FBC24-B5E3-46C9-9ABF-190C28542D58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09E4-1E72-480B-B859-DC34AE76E8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672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FBC24-B5E3-46C9-9ABF-190C28542D58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09E4-1E72-480B-B859-DC34AE76E8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526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fld id="{500FBC24-B5E3-46C9-9ABF-190C28542D58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fld id="{52A909E4-1E72-480B-B859-DC34AE76E8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65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FBC24-B5E3-46C9-9ABF-190C28542D58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09E4-1E72-480B-B859-DC34AE76E8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355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FBC24-B5E3-46C9-9ABF-190C28542D58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09E4-1E72-480B-B859-DC34AE76E8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578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FBC24-B5E3-46C9-9ABF-190C28542D58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09E4-1E72-480B-B859-DC34AE76E8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345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FBC24-B5E3-46C9-9ABF-190C28542D58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09E4-1E72-480B-B859-DC34AE76E8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569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FBC24-B5E3-46C9-9ABF-190C28542D58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09E4-1E72-480B-B859-DC34AE76E8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069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FBC24-B5E3-46C9-9ABF-190C28542D58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09E4-1E72-480B-B859-DC34AE76E8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709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FBC24-B5E3-46C9-9ABF-190C28542D58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09E4-1E72-480B-B859-DC34AE76E8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83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FBC24-B5E3-46C9-9ABF-190C28542D58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909E4-1E72-480B-B859-DC34AE76E8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9288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  <p:sldLayoutId id="2147483737" r:id="rId15"/>
    <p:sldLayoutId id="2147483738" r:id="rId16"/>
    <p:sldLayoutId id="214748373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13" Type="http://schemas.openxmlformats.org/officeDocument/2006/relationships/slide" Target="slide27.xml"/><Relationship Id="rId18" Type="http://schemas.openxmlformats.org/officeDocument/2006/relationships/slide" Target="slide39.xml"/><Relationship Id="rId3" Type="http://schemas.openxmlformats.org/officeDocument/2006/relationships/slide" Target="slide3.xml"/><Relationship Id="rId21" Type="http://schemas.openxmlformats.org/officeDocument/2006/relationships/slide" Target="slide31.xml"/><Relationship Id="rId7" Type="http://schemas.openxmlformats.org/officeDocument/2006/relationships/slide" Target="slide5.xml"/><Relationship Id="rId12" Type="http://schemas.openxmlformats.org/officeDocument/2006/relationships/slide" Target="slide17.xml"/><Relationship Id="rId17" Type="http://schemas.openxmlformats.org/officeDocument/2006/relationships/slide" Target="slide29.xml"/><Relationship Id="rId2" Type="http://schemas.openxmlformats.org/officeDocument/2006/relationships/notesSlide" Target="../notesSlides/notesSlide2.xml"/><Relationship Id="rId16" Type="http://schemas.openxmlformats.org/officeDocument/2006/relationships/slide" Target="slide19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3.xml"/><Relationship Id="rId11" Type="http://schemas.openxmlformats.org/officeDocument/2006/relationships/slide" Target="slide7.xml"/><Relationship Id="rId5" Type="http://schemas.openxmlformats.org/officeDocument/2006/relationships/slide" Target="slide23.xml"/><Relationship Id="rId15" Type="http://schemas.openxmlformats.org/officeDocument/2006/relationships/slide" Target="slide9.xml"/><Relationship Id="rId10" Type="http://schemas.openxmlformats.org/officeDocument/2006/relationships/slide" Target="slide35.xml"/><Relationship Id="rId19" Type="http://schemas.openxmlformats.org/officeDocument/2006/relationships/slide" Target="slide11.xml"/><Relationship Id="rId4" Type="http://schemas.openxmlformats.org/officeDocument/2006/relationships/slide" Target="slide13.xml"/><Relationship Id="rId9" Type="http://schemas.openxmlformats.org/officeDocument/2006/relationships/slide" Target="slide25.xml"/><Relationship Id="rId14" Type="http://schemas.openxmlformats.org/officeDocument/2006/relationships/slide" Target="slide37.xml"/><Relationship Id="rId22" Type="http://schemas.openxmlformats.org/officeDocument/2006/relationships/slide" Target="slide4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40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Jeopardy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Algebra 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Form of </a:t>
            </a:r>
            <a:r>
              <a:rPr lang="en-US" dirty="0" smtClean="0"/>
              <a:t>Polynomials 400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is</a:t>
            </a:r>
            <a:r>
              <a:rPr lang="en-US" sz="3200" dirty="0"/>
              <a:t> </a:t>
            </a:r>
            <a:r>
              <a:rPr lang="en-US" sz="3200" dirty="0" smtClean="0"/>
              <a:t>10</a:t>
            </a:r>
            <a:r>
              <a:rPr lang="en-US" sz="3200" dirty="0" smtClean="0"/>
              <a:t>.</a:t>
            </a:r>
            <a:endParaRPr lang="en-US" sz="3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>
                <a:hlinkClick r:id="rId3" action="ppaction://hlinksldjump"/>
              </a:rPr>
              <a:t>Home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Form of </a:t>
            </a:r>
            <a:r>
              <a:rPr lang="en-US" dirty="0" smtClean="0"/>
              <a:t>Polynomials 500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Write the standard form of the polynomial:</a:t>
            </a:r>
          </a:p>
          <a:p>
            <a:pPr lvl="1"/>
            <a:r>
              <a:rPr lang="en-US" sz="3200" dirty="0">
                <a:sym typeface="Symbol"/>
              </a:rPr>
              <a:t>Y = 4x² - 3x³ + 10 – 12x</a:t>
            </a:r>
          </a:p>
          <a:p>
            <a:pPr lvl="1"/>
            <a:endParaRPr lang="en-US" sz="1800" dirty="0" smtClean="0">
              <a:sym typeface="Symbol"/>
            </a:endParaRPr>
          </a:p>
          <a:p>
            <a:endParaRPr lang="en-US" sz="2200" dirty="0" smtClean="0">
              <a:sym typeface="Symbol"/>
            </a:endParaRPr>
          </a:p>
          <a:p>
            <a:r>
              <a:rPr lang="en-US" sz="2200" dirty="0" smtClean="0">
                <a:sym typeface="Symbol"/>
                <a:hlinkClick r:id="rId3" action="ppaction://hlinksldjump"/>
              </a:rPr>
              <a:t>Answer</a:t>
            </a:r>
            <a:endParaRPr lang="en-US" sz="2200" dirty="0" smtClean="0">
              <a:sym typeface="Symbol"/>
            </a:endParaRPr>
          </a:p>
          <a:p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Form of </a:t>
            </a:r>
            <a:r>
              <a:rPr lang="en-US" dirty="0" smtClean="0"/>
              <a:t>Polynomials 500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en-US" sz="3200" dirty="0" smtClean="0"/>
              <a:t>What is </a:t>
            </a:r>
            <a:r>
              <a:rPr lang="en-US" sz="3200" dirty="0">
                <a:sym typeface="Symbol"/>
              </a:rPr>
              <a:t>Y = </a:t>
            </a:r>
            <a:r>
              <a:rPr lang="en-US" sz="3200" dirty="0" smtClean="0">
                <a:sym typeface="Symbol"/>
              </a:rPr>
              <a:t>- </a:t>
            </a:r>
            <a:r>
              <a:rPr lang="en-US" sz="3200" dirty="0">
                <a:sym typeface="Symbol"/>
              </a:rPr>
              <a:t>3x³ </a:t>
            </a:r>
            <a:r>
              <a:rPr lang="en-US" sz="3200" dirty="0" smtClean="0">
                <a:sym typeface="Symbol"/>
              </a:rPr>
              <a:t>+ 4x² </a:t>
            </a:r>
            <a:r>
              <a:rPr lang="en-US" sz="3200" dirty="0">
                <a:sym typeface="Symbol"/>
              </a:rPr>
              <a:t>– </a:t>
            </a:r>
            <a:r>
              <a:rPr lang="en-US" sz="3200" dirty="0" smtClean="0">
                <a:sym typeface="Symbol"/>
              </a:rPr>
              <a:t>12x + 10</a:t>
            </a:r>
            <a:endParaRPr lang="en-US" sz="3200" dirty="0">
              <a:sym typeface="Symbol"/>
            </a:endParaRPr>
          </a:p>
          <a:p>
            <a:pPr marL="0" lvl="1" indent="0">
              <a:spcBef>
                <a:spcPts val="1000"/>
              </a:spcBef>
              <a:buNone/>
            </a:pPr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>
                <a:hlinkClick r:id="rId3" action="ppaction://hlinksldjump"/>
              </a:rPr>
              <a:t>Home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Adding/Subtracting Polynomials</a:t>
            </a:r>
            <a:r>
              <a:rPr lang="en-US" dirty="0" smtClean="0"/>
              <a:t> </a:t>
            </a:r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49487"/>
            <a:ext cx="7675959" cy="3541714"/>
          </a:xfrm>
        </p:spPr>
        <p:txBody>
          <a:bodyPr>
            <a:noAutofit/>
          </a:bodyPr>
          <a:lstStyle/>
          <a:p>
            <a:r>
              <a:rPr lang="en-US" sz="3200" dirty="0" smtClean="0"/>
              <a:t>Add the given polynomials:</a:t>
            </a:r>
          </a:p>
          <a:p>
            <a:pPr lvl="1"/>
            <a:r>
              <a:rPr lang="en-US" sz="3200" dirty="0" smtClean="0"/>
              <a:t>(4x³ - 8x + 7) + (9x² - 14x + 12 – 5x</a:t>
            </a:r>
            <a:r>
              <a:rPr lang="en-US" sz="3200" dirty="0" smtClean="0">
                <a:latin typeface="Calibri" panose="020F0502020204030204" pitchFamily="34" charset="0"/>
              </a:rPr>
              <a:t>⁷)</a:t>
            </a:r>
            <a:endParaRPr lang="en-US" sz="3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>
                <a:hlinkClick r:id="rId3" action="ppaction://hlinksldjump"/>
              </a:rPr>
              <a:t>Answer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Adding/Subtracting </a:t>
            </a:r>
            <a:r>
              <a:rPr lang="en-US" dirty="0" smtClean="0"/>
              <a:t>Polynomials </a:t>
            </a:r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What is: -5x</a:t>
            </a:r>
            <a:r>
              <a:rPr lang="en-US" sz="3200" dirty="0" smtClean="0">
                <a:latin typeface="Calibri" panose="020F0502020204030204" pitchFamily="34" charset="0"/>
              </a:rPr>
              <a:t>⁷ + 4x³ + 9x² - 21x + 19  </a:t>
            </a:r>
            <a:endParaRPr lang="en-US" sz="3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>
                <a:hlinkClick r:id="rId3" action="ppaction://hlinksldjump"/>
              </a:rPr>
              <a:t>Home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Adding/Subtracting </a:t>
            </a:r>
            <a:r>
              <a:rPr lang="en-US" dirty="0" smtClean="0"/>
              <a:t>Polynomials </a:t>
            </a:r>
            <a:r>
              <a:rPr lang="en-US" dirty="0" smtClean="0"/>
              <a:t>200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Subtract the given polynomials:</a:t>
            </a:r>
            <a:endParaRPr lang="en-US" sz="3200" dirty="0" smtClean="0"/>
          </a:p>
          <a:p>
            <a:pPr lvl="1"/>
            <a:r>
              <a:rPr lang="en-US" sz="3200" dirty="0" smtClean="0"/>
              <a:t>(2x³ </a:t>
            </a:r>
            <a:r>
              <a:rPr lang="en-US" sz="3200" dirty="0"/>
              <a:t>- </a:t>
            </a:r>
            <a:r>
              <a:rPr lang="en-US" sz="3200" dirty="0" smtClean="0"/>
              <a:t>1x </a:t>
            </a:r>
            <a:r>
              <a:rPr lang="en-US" sz="3200" dirty="0"/>
              <a:t>+ </a:t>
            </a:r>
            <a:r>
              <a:rPr lang="en-US" sz="3200" dirty="0" smtClean="0"/>
              <a:t>3) - (7x² </a:t>
            </a:r>
            <a:r>
              <a:rPr lang="en-US" sz="3200" dirty="0"/>
              <a:t>- 6</a:t>
            </a:r>
            <a:r>
              <a:rPr lang="en-US" sz="3200" dirty="0" smtClean="0"/>
              <a:t>x </a:t>
            </a:r>
            <a:r>
              <a:rPr lang="en-US" sz="3200" dirty="0"/>
              <a:t>+ </a:t>
            </a:r>
            <a:r>
              <a:rPr lang="en-US" sz="3200" dirty="0" smtClean="0"/>
              <a:t>10 + 4x³</a:t>
            </a:r>
            <a:r>
              <a:rPr lang="en-US" sz="3200" dirty="0" smtClean="0">
                <a:latin typeface="Calibri" panose="020F0502020204030204" pitchFamily="34" charset="0"/>
              </a:rPr>
              <a:t>)</a:t>
            </a:r>
            <a:endParaRPr lang="en-US" sz="3200" dirty="0"/>
          </a:p>
          <a:p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r>
              <a:rPr lang="en-US" sz="2200" dirty="0" smtClean="0">
                <a:hlinkClick r:id="rId3" action="ppaction://hlinksldjump"/>
              </a:rPr>
              <a:t>Answer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Adding/Subtracting </a:t>
            </a:r>
            <a:r>
              <a:rPr lang="en-US" dirty="0" smtClean="0"/>
              <a:t>Polynomials </a:t>
            </a:r>
            <a:r>
              <a:rPr lang="en-US" dirty="0" smtClean="0"/>
              <a:t>200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 What is</a:t>
            </a:r>
            <a:r>
              <a:rPr lang="en-US" sz="3200" dirty="0" smtClean="0"/>
              <a:t>: -2x³ - 7x² + 5x - 7 </a:t>
            </a:r>
            <a:endParaRPr lang="en-US" sz="3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>
                <a:hlinkClick r:id="rId3" action="ppaction://hlinksldjump"/>
              </a:rPr>
              <a:t>Home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Adding/Subtracting </a:t>
            </a:r>
            <a:r>
              <a:rPr lang="en-US" dirty="0" smtClean="0"/>
              <a:t>Polynomials </a:t>
            </a:r>
            <a:r>
              <a:rPr lang="en-US" dirty="0" smtClean="0"/>
              <a:t>300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Add the given polynomials: </a:t>
            </a:r>
          </a:p>
          <a:p>
            <a:pPr lvl="1"/>
            <a:endParaRPr lang="en-US" sz="1800" dirty="0" smtClean="0"/>
          </a:p>
          <a:p>
            <a:endParaRPr lang="en-US" sz="2200" dirty="0" smtClean="0"/>
          </a:p>
          <a:p>
            <a:r>
              <a:rPr lang="en-US" sz="2200" dirty="0" smtClean="0">
                <a:hlinkClick r:id="rId3" action="ppaction://hlinksldjump"/>
              </a:rPr>
              <a:t>Answer</a:t>
            </a:r>
            <a:endParaRPr lang="en-US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/>
          <a:srcRect t="2074" r="56723" b="79493"/>
          <a:stretch/>
        </p:blipFill>
        <p:spPr>
          <a:xfrm>
            <a:off x="2362200" y="2743199"/>
            <a:ext cx="4648200" cy="9025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Adding/Subtracting </a:t>
            </a:r>
            <a:r>
              <a:rPr lang="en-US" dirty="0" smtClean="0"/>
              <a:t>Polynomials </a:t>
            </a:r>
            <a:r>
              <a:rPr lang="en-US" dirty="0" smtClean="0"/>
              <a:t>300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What </a:t>
            </a:r>
            <a:r>
              <a:rPr lang="en-US" sz="3200" dirty="0" smtClean="0"/>
              <a:t>is:  </a:t>
            </a:r>
            <a:endParaRPr lang="en-US" sz="3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>
                <a:hlinkClick r:id="rId3" action="ppaction://hlinksldjump"/>
              </a:rPr>
              <a:t>Home</a:t>
            </a:r>
            <a:endParaRPr lang="en-US" sz="2200" dirty="0"/>
          </a:p>
        </p:txBody>
      </p:sp>
      <p:pic>
        <p:nvPicPr>
          <p:cNvPr id="1028" name="Picture 4" descr="http://www.algebra-class.com/image-files/add-polynomial3.gif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793" r="73109" b="461"/>
          <a:stretch/>
        </p:blipFill>
        <p:spPr bwMode="auto">
          <a:xfrm>
            <a:off x="2819400" y="2514600"/>
            <a:ext cx="2743204" cy="685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Adding/Subtracting </a:t>
            </a:r>
            <a:r>
              <a:rPr lang="en-US" dirty="0" smtClean="0"/>
              <a:t>Polynomials </a:t>
            </a:r>
            <a:r>
              <a:rPr lang="en-US" dirty="0" smtClean="0"/>
              <a:t>400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Subtract the polynomials: 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>
                <a:hlinkClick r:id="rId3" action="ppaction://hlinksldjump"/>
              </a:rPr>
              <a:t>Answer</a:t>
            </a:r>
            <a:endParaRPr lang="en-US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/>
          <a:srcRect l="28267" t="7974" r="29599" b="57475"/>
          <a:stretch/>
        </p:blipFill>
        <p:spPr>
          <a:xfrm>
            <a:off x="1676400" y="2895600"/>
            <a:ext cx="6019800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233979"/>
              </p:ext>
            </p:extLst>
          </p:nvPr>
        </p:nvGraphicFramePr>
        <p:xfrm>
          <a:off x="76200" y="76201"/>
          <a:ext cx="8991600" cy="655319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47900"/>
                <a:gridCol w="2247900"/>
                <a:gridCol w="2247900"/>
                <a:gridCol w="2247900"/>
              </a:tblGrid>
              <a:tr h="85550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Standard Form of a Polynomial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Adding/Subtracting Polynomials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Multiplying/Dividing Polynomials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Graphs of Polynomials</a:t>
                      </a:r>
                      <a:endParaRPr lang="en-US" sz="1800" dirty="0"/>
                    </a:p>
                  </a:txBody>
                  <a:tcPr/>
                </a:tc>
              </a:tr>
              <a:tr h="1088824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hlinkClick r:id="rId3" action="ppaction://hlinksldjump"/>
                        </a:rPr>
                        <a:t>100</a:t>
                      </a:r>
                      <a:endParaRPr lang="en-US" sz="40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hlinkClick r:id="rId4" action="ppaction://hlinksldjump"/>
                        </a:rPr>
                        <a:t>100</a:t>
                      </a:r>
                      <a:endParaRPr lang="en-US" sz="4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hlinkClick r:id="rId5" action="ppaction://hlinksldjump"/>
                        </a:rPr>
                        <a:t>100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hlinkClick r:id="rId6" action="ppaction://hlinksldjump"/>
                        </a:rPr>
                        <a:t>100</a:t>
                      </a:r>
                      <a:endParaRPr lang="en-US" sz="4000" dirty="0"/>
                    </a:p>
                  </a:txBody>
                  <a:tcPr/>
                </a:tc>
              </a:tr>
              <a:tr h="1152218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hlinkClick r:id="rId7" action="ppaction://hlinksldjump"/>
                        </a:rPr>
                        <a:t>200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hlinkClick r:id="rId8" action="ppaction://hlinksldjump"/>
                        </a:rPr>
                        <a:t>200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hlinkClick r:id="rId9" action="ppaction://hlinksldjump"/>
                        </a:rPr>
                        <a:t>200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hlinkClick r:id="rId10" action="ppaction://hlinksldjump"/>
                        </a:rPr>
                        <a:t>200</a:t>
                      </a:r>
                      <a:endParaRPr lang="en-US" sz="4000" dirty="0"/>
                    </a:p>
                  </a:txBody>
                  <a:tcPr/>
                </a:tc>
              </a:tr>
              <a:tr h="1152218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hlinkClick r:id="rId11" action="ppaction://hlinksldjump"/>
                        </a:rPr>
                        <a:t>300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hlinkClick r:id="rId12" action="ppaction://hlinksldjump"/>
                        </a:rPr>
                        <a:t>300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hlinkClick r:id="rId13" action="ppaction://hlinksldjump"/>
                        </a:rPr>
                        <a:t>300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hlinkClick r:id="rId14" action="ppaction://hlinksldjump"/>
                        </a:rPr>
                        <a:t>300</a:t>
                      </a:r>
                      <a:endParaRPr lang="en-US" sz="4000" dirty="0"/>
                    </a:p>
                  </a:txBody>
                  <a:tcPr/>
                </a:tc>
              </a:tr>
              <a:tr h="1152218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hlinkClick r:id="rId15" action="ppaction://hlinksldjump"/>
                        </a:rPr>
                        <a:t>400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hlinkClick r:id="rId16" action="ppaction://hlinksldjump"/>
                        </a:rPr>
                        <a:t>400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hlinkClick r:id="rId17" action="ppaction://hlinksldjump"/>
                        </a:rPr>
                        <a:t>400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hlinkClick r:id="rId18" action="ppaction://hlinksldjump"/>
                        </a:rPr>
                        <a:t>400</a:t>
                      </a:r>
                      <a:endParaRPr lang="en-US" sz="4000" dirty="0"/>
                    </a:p>
                  </a:txBody>
                  <a:tcPr/>
                </a:tc>
              </a:tr>
              <a:tr h="1152218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hlinkClick r:id="rId19" action="ppaction://hlinksldjump"/>
                        </a:rPr>
                        <a:t>500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hlinkClick r:id="rId20" action="ppaction://hlinksldjump"/>
                        </a:rPr>
                        <a:t>500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hlinkClick r:id="rId21" action="ppaction://hlinksldjump"/>
                        </a:rPr>
                        <a:t>500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hlinkClick r:id="rId22" action="ppaction://hlinksldjump"/>
                        </a:rPr>
                        <a:t>500</a:t>
                      </a:r>
                      <a:endParaRPr lang="en-US" sz="4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Adding/Subtracting </a:t>
            </a:r>
            <a:r>
              <a:rPr lang="en-US" dirty="0" smtClean="0"/>
              <a:t>Polynomials </a:t>
            </a:r>
            <a:r>
              <a:rPr lang="en-US" dirty="0" smtClean="0"/>
              <a:t>400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What </a:t>
            </a:r>
            <a:r>
              <a:rPr lang="en-US" sz="3200" dirty="0" smtClean="0"/>
              <a:t>is:  </a:t>
            </a:r>
            <a:endParaRPr lang="en-US" sz="3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>
                <a:hlinkClick r:id="rId3" action="ppaction://hlinksldjump"/>
              </a:rPr>
              <a:t>Home</a:t>
            </a:r>
            <a:endParaRPr lang="en-US" sz="2200" dirty="0"/>
          </a:p>
        </p:txBody>
      </p:sp>
      <p:pic>
        <p:nvPicPr>
          <p:cNvPr id="2050" name="Picture 2" descr="http://2012books.lardbucket.org/books/beginning-algebra/section_08/a6a4e25f8cf1d34b132dbc77fd683cb6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00" t="66445" r="49867"/>
          <a:stretch/>
        </p:blipFill>
        <p:spPr bwMode="auto">
          <a:xfrm>
            <a:off x="2819400" y="2438400"/>
            <a:ext cx="259080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Adding/Subtracting Polynomials </a:t>
            </a:r>
            <a:r>
              <a:rPr lang="en-US" dirty="0" smtClean="0"/>
              <a:t>500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Add and subtract the polynomials: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>
                <a:hlinkClick r:id="rId3" action="ppaction://hlinksldjump"/>
              </a:rPr>
              <a:t>Answer</a:t>
            </a:r>
            <a:endParaRPr lang="en-US" sz="2200" dirty="0"/>
          </a:p>
        </p:txBody>
      </p:sp>
      <p:pic>
        <p:nvPicPr>
          <p:cNvPr id="3074" name="Picture 2" descr="http://0.tqn.com/d/math/1/0/9/2/poly4a.gif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333" b="49333"/>
          <a:stretch/>
        </p:blipFill>
        <p:spPr bwMode="auto">
          <a:xfrm>
            <a:off x="0" y="3124200"/>
            <a:ext cx="91440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Adding/Subtracting Polynomials </a:t>
            </a:r>
            <a:r>
              <a:rPr lang="en-US" dirty="0" smtClean="0"/>
              <a:t>500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What </a:t>
            </a:r>
            <a:r>
              <a:rPr lang="en-US" sz="3200" dirty="0" smtClean="0"/>
              <a:t>is: </a:t>
            </a:r>
            <a:endParaRPr lang="en-US" sz="3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>
                <a:hlinkClick r:id="rId3" action="ppaction://hlinksldjump"/>
              </a:rPr>
              <a:t>Home</a:t>
            </a:r>
            <a:endParaRPr lang="en-US" sz="2200" dirty="0"/>
          </a:p>
        </p:txBody>
      </p:sp>
      <p:pic>
        <p:nvPicPr>
          <p:cNvPr id="4098" name="Picture 2" descr="http://0.tqn.com/d/math/1/0/9/2/poly4a.gif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78" t="50666" r="52055" b="36001"/>
          <a:stretch/>
        </p:blipFill>
        <p:spPr bwMode="auto">
          <a:xfrm>
            <a:off x="2971800" y="2362200"/>
            <a:ext cx="356616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Multiplying/ Dividing Polynomials 100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Multiply: (3x + 3)(4x – 2)</a:t>
            </a:r>
            <a:endParaRPr lang="en-US" sz="3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>
                <a:hlinkClick r:id="rId3" action="ppaction://hlinksldjump"/>
              </a:rPr>
              <a:t>Answer</a:t>
            </a: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Multiplying/ Dividing Polynomials 100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What </a:t>
            </a:r>
            <a:r>
              <a:rPr lang="en-US" sz="3200" dirty="0" smtClean="0"/>
              <a:t>is: 12x² + 6x - 6</a:t>
            </a:r>
            <a:endParaRPr lang="en-US" sz="3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>
                <a:hlinkClick r:id="rId3" action="ppaction://hlinksldjump"/>
              </a:rPr>
              <a:t>Home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Multiplying/ Dividing Polynomials 200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097088"/>
            <a:ext cx="6629400" cy="422452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Divid</a:t>
            </a:r>
            <a:r>
              <a:rPr lang="en-US" sz="3200" dirty="0" smtClean="0"/>
              <a:t>e using long division: </a:t>
            </a:r>
          </a:p>
          <a:p>
            <a:pPr lvl="1"/>
            <a:r>
              <a:rPr lang="en-US" sz="2800" dirty="0" smtClean="0"/>
              <a:t>x² + 2x – 7 ÷ x – 2 </a:t>
            </a:r>
            <a:endParaRPr lang="en-US" sz="2800" dirty="0" smtClean="0"/>
          </a:p>
          <a:p>
            <a:pPr lvl="1"/>
            <a:endParaRPr lang="en-US" sz="2200" dirty="0" smtClean="0"/>
          </a:p>
          <a:p>
            <a:pPr lvl="1">
              <a:buNone/>
            </a:pPr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>
                <a:hlinkClick r:id="rId3" action="ppaction://hlinksldjump"/>
              </a:rPr>
              <a:t>Answer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Multiplying/ Dividing Polynomials 200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</a:t>
            </a:r>
            <a:r>
              <a:rPr lang="en-US" sz="3200" dirty="0" smtClean="0"/>
              <a:t>is: x + 4 + 1/x – 2 .</a:t>
            </a:r>
            <a:endParaRPr lang="en-US" sz="3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>
                <a:hlinkClick r:id="rId3" action="ppaction://hlinksldjump"/>
              </a:rPr>
              <a:t>Home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Multiplying/ Dividing Polynomials 300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Multiply:</a:t>
            </a:r>
          </a:p>
          <a:p>
            <a:pPr lvl="1"/>
            <a:r>
              <a:rPr lang="en-US" sz="2800" dirty="0" smtClean="0"/>
              <a:t>(4x² + 3x – 4)(2x² - 9)</a:t>
            </a:r>
            <a:endParaRPr lang="en-US" sz="28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>
                <a:hlinkClick r:id="rId3" action="ppaction://hlinksldjump"/>
              </a:rPr>
              <a:t>Answer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Multiplying/ Dividing Polynomials 300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200" dirty="0" smtClean="0"/>
              <a:t> </a:t>
            </a:r>
            <a:r>
              <a:rPr lang="en-US" sz="3200" dirty="0" smtClean="0"/>
              <a:t>What </a:t>
            </a:r>
            <a:r>
              <a:rPr lang="en-US" sz="3200" dirty="0" smtClean="0"/>
              <a:t>is: 8x^4 +6x³ – 44x² -27x + 36. </a:t>
            </a:r>
            <a:endParaRPr lang="en-US" sz="3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>
                <a:hlinkClick r:id="rId3" action="ppaction://hlinksldjump"/>
              </a:rPr>
              <a:t>Home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Multiplying/ Dividing Polynomials 400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7467600" cy="422452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Divide using synthetic division:</a:t>
            </a:r>
          </a:p>
          <a:p>
            <a:pPr lvl="1"/>
            <a:r>
              <a:rPr lang="en-US" sz="2800" dirty="0" smtClean="0"/>
              <a:t>X^4 + 7x³ +3x² - 63x -108 ÷ x + 3</a:t>
            </a:r>
            <a:endParaRPr lang="en-US" sz="28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>
                <a:hlinkClick r:id="rId3" action="ppaction://hlinksldjump"/>
              </a:rPr>
              <a:t>Answer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Form of Polynomials 100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How do you determine the equation for the standard form of polynomials? </a:t>
            </a:r>
            <a:endParaRPr lang="en-US" sz="3600" dirty="0" smtClean="0"/>
          </a:p>
          <a:p>
            <a:endParaRPr lang="en-US" dirty="0" smtClean="0"/>
          </a:p>
          <a:p>
            <a:r>
              <a:rPr lang="en-US" dirty="0" smtClean="0">
                <a:hlinkClick r:id="rId3" action="ppaction://hlinksldjump"/>
              </a:rPr>
              <a:t>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Multiplying/ Dividing Polynomials 400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</a:t>
            </a:r>
            <a:r>
              <a:rPr lang="en-US" sz="3200" dirty="0" smtClean="0"/>
              <a:t>is: x³ + 4x² - 9x - 36</a:t>
            </a:r>
            <a:endParaRPr lang="en-US" sz="3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>
                <a:hlinkClick r:id="rId3" action="ppaction://hlinksldjump"/>
              </a:rPr>
              <a:t>Home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Multiplying/ Dividing Polynomials 500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Multiply:</a:t>
            </a:r>
          </a:p>
          <a:p>
            <a:pPr lvl="1"/>
            <a:r>
              <a:rPr lang="en-US" sz="3200" dirty="0" smtClean="0"/>
              <a:t>(2x³ +9x² - 4x)(-3x³ - 7x² - 5) </a:t>
            </a:r>
            <a:endParaRPr lang="en-US" sz="3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>
                <a:hlinkClick r:id="rId3" action="ppaction://hlinksldjump"/>
              </a:rPr>
              <a:t>Answer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Multiplying/ Dividing Polynomials 500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What </a:t>
            </a:r>
            <a:r>
              <a:rPr lang="en-US" sz="3200" dirty="0" smtClean="0"/>
              <a:t>is:</a:t>
            </a:r>
          </a:p>
          <a:p>
            <a:pPr lvl="1"/>
            <a:r>
              <a:rPr lang="en-US" sz="2800" dirty="0" smtClean="0"/>
              <a:t> -</a:t>
            </a:r>
            <a:r>
              <a:rPr lang="en-US" sz="3200" dirty="0" smtClean="0"/>
              <a:t>6x^6 – 35x^5 – 51x^4</a:t>
            </a:r>
            <a:r>
              <a:rPr lang="en-US" sz="3200" dirty="0"/>
              <a:t> </a:t>
            </a:r>
            <a:r>
              <a:rPr lang="en-US" sz="3200" dirty="0" smtClean="0"/>
              <a:t>+18x³ - 45x² +20x</a:t>
            </a:r>
            <a:endParaRPr lang="en-US" sz="3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>
                <a:hlinkClick r:id="rId3" action="ppaction://hlinksldjump"/>
              </a:rPr>
              <a:t>Home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 of Polynomials100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ym typeface="Symbol"/>
              </a:rPr>
              <a:t>What is an absolute maximum?</a:t>
            </a:r>
            <a:endParaRPr lang="en-US" sz="3200" dirty="0" smtClean="0">
              <a:sym typeface="Symbol"/>
            </a:endParaRPr>
          </a:p>
          <a:p>
            <a:endParaRPr lang="en-US" sz="2200" dirty="0" smtClean="0">
              <a:sym typeface="Symbol"/>
            </a:endParaRPr>
          </a:p>
          <a:p>
            <a:endParaRPr lang="en-US" sz="2200" dirty="0" smtClean="0">
              <a:sym typeface="Symbol"/>
            </a:endParaRPr>
          </a:p>
          <a:p>
            <a:endParaRPr lang="en-US" sz="2200" dirty="0" smtClean="0">
              <a:sym typeface="Symbol"/>
            </a:endParaRPr>
          </a:p>
          <a:p>
            <a:r>
              <a:rPr lang="en-US" sz="2200" dirty="0" smtClean="0">
                <a:sym typeface="Symbol"/>
                <a:hlinkClick r:id="rId3" action="ppaction://hlinksldjump"/>
              </a:rPr>
              <a:t>Answer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 of Polynomials100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</a:t>
            </a:r>
            <a:r>
              <a:rPr lang="en-US" sz="3200" dirty="0" smtClean="0"/>
              <a:t>is the highest point of a curve of the graph.</a:t>
            </a:r>
            <a:endParaRPr lang="en-US" sz="3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>
                <a:hlinkClick r:id="rId3" action="ppaction://hlinksldjump"/>
              </a:rPr>
              <a:t>Home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 of Polynomials200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What is an absolute minimum?</a:t>
            </a:r>
            <a:endParaRPr lang="en-US" sz="3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>
                <a:hlinkClick r:id="rId3" action="ppaction://hlinksldjump"/>
              </a:rPr>
              <a:t>Answer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 of </a:t>
            </a:r>
            <a:r>
              <a:rPr lang="en-US" dirty="0" smtClean="0"/>
              <a:t>Polynomials 200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is </a:t>
            </a:r>
            <a:r>
              <a:rPr lang="en-US" sz="3200" dirty="0" smtClean="0">
                <a:sym typeface="Symbol"/>
              </a:rPr>
              <a:t>the absolute lowest point on the curve of a graph. </a:t>
            </a:r>
            <a:endParaRPr lang="en-US" sz="3200" dirty="0" smtClean="0">
              <a:sym typeface="Symbol"/>
            </a:endParaRPr>
          </a:p>
          <a:p>
            <a:endParaRPr lang="en-US" sz="2200" dirty="0" smtClean="0">
              <a:sym typeface="Symbol"/>
            </a:endParaRPr>
          </a:p>
          <a:p>
            <a:endParaRPr lang="en-US" sz="2200" dirty="0" smtClean="0">
              <a:sym typeface="Symbol"/>
            </a:endParaRPr>
          </a:p>
          <a:p>
            <a:endParaRPr lang="en-US" sz="2200" dirty="0" smtClean="0">
              <a:sym typeface="Symbol"/>
            </a:endParaRPr>
          </a:p>
          <a:p>
            <a:r>
              <a:rPr lang="en-US" sz="2200" dirty="0" smtClean="0">
                <a:sym typeface="Symbol"/>
                <a:hlinkClick r:id="rId3" action="ppaction://hlinksldjump"/>
              </a:rPr>
              <a:t>Home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 of Polynomials </a:t>
            </a:r>
            <a:r>
              <a:rPr lang="en-US" dirty="0" smtClean="0"/>
              <a:t>300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7429499" cy="354171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What are inflection points of a graph?</a:t>
            </a:r>
            <a:endParaRPr lang="en-US" sz="3200" dirty="0" smtClean="0"/>
          </a:p>
          <a:p>
            <a:endParaRPr lang="en-US" sz="2200" dirty="0" smtClean="0"/>
          </a:p>
          <a:p>
            <a:r>
              <a:rPr lang="en-US" sz="2200" dirty="0" smtClean="0">
                <a:hlinkClick r:id="rId3" action="ppaction://hlinksldjump"/>
              </a:rPr>
              <a:t>Answer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 of </a:t>
            </a:r>
            <a:r>
              <a:rPr lang="en-US" dirty="0" smtClean="0"/>
              <a:t>Polynomials 300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is </a:t>
            </a:r>
            <a:r>
              <a:rPr lang="en-US" sz="3200" dirty="0" smtClean="0"/>
              <a:t>where the graph changes from concave up to concave down! </a:t>
            </a:r>
            <a:endParaRPr lang="en-US" sz="3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>
                <a:hlinkClick r:id="rId3" action="ppaction://hlinksldjump"/>
              </a:rPr>
              <a:t>Home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 of </a:t>
            </a:r>
            <a:r>
              <a:rPr lang="en-US" dirty="0" smtClean="0"/>
              <a:t>Polynomials 400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How do you know the function is increasing or decreasing?</a:t>
            </a:r>
            <a:endParaRPr lang="en-US" sz="3200" dirty="0" smtClean="0"/>
          </a:p>
          <a:p>
            <a:endParaRPr lang="en-US" sz="2200" dirty="0" smtClean="0"/>
          </a:p>
          <a:p>
            <a:r>
              <a:rPr lang="en-US" sz="2200" dirty="0" smtClean="0">
                <a:hlinkClick r:id="rId3" action="ppaction://hlinksldjump"/>
              </a:rPr>
              <a:t>Answer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Form of </a:t>
            </a:r>
            <a:r>
              <a:rPr lang="en-US" dirty="0" smtClean="0"/>
              <a:t>Polynomials 100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Order the terms from highest degree exponent to lowest degree exponent.</a:t>
            </a:r>
            <a:endParaRPr lang="en-US" sz="36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>
                <a:hlinkClick r:id="rId3" action="ppaction://hlinksldjump"/>
              </a:rPr>
              <a:t>Home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 of </a:t>
            </a:r>
            <a:r>
              <a:rPr lang="en-US" dirty="0" smtClean="0"/>
              <a:t>Polynomials 400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901952"/>
            <a:ext cx="6629400" cy="4224528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What is the graph is increasing where there is a positive slope and decreasing where there is a negative slope.</a:t>
            </a:r>
            <a:endParaRPr lang="en-US" sz="3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>
                <a:hlinkClick r:id="rId3" action="ppaction://hlinksldjump"/>
              </a:rPr>
              <a:t>Home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 of </a:t>
            </a:r>
            <a:r>
              <a:rPr lang="en-US" dirty="0" smtClean="0"/>
              <a:t>Polynomials 500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0"/>
            <a:ext cx="4020740" cy="3541714"/>
          </a:xfrm>
        </p:spPr>
        <p:txBody>
          <a:bodyPr>
            <a:normAutofit fontScale="77500" lnSpcReduction="20000"/>
          </a:bodyPr>
          <a:lstStyle/>
          <a:p>
            <a:r>
              <a:rPr lang="en-US" sz="3200" dirty="0" smtClean="0"/>
              <a:t>Label the absolute  and relative maximums and minimums, inflection points, and intervals of increasing and decreasing on the graph. </a:t>
            </a:r>
            <a:endParaRPr lang="en-US" sz="3200" dirty="0" smtClean="0">
              <a:sym typeface="Symbol"/>
            </a:endParaRPr>
          </a:p>
          <a:p>
            <a:endParaRPr lang="en-US" sz="2200" dirty="0" smtClean="0">
              <a:sym typeface="Symbol"/>
            </a:endParaRPr>
          </a:p>
          <a:p>
            <a:endParaRPr lang="en-US" sz="2200" dirty="0" smtClean="0">
              <a:sym typeface="Symbol"/>
            </a:endParaRPr>
          </a:p>
          <a:p>
            <a:r>
              <a:rPr lang="en-US" sz="2200" dirty="0" smtClean="0">
                <a:sym typeface="Symbol"/>
                <a:hlinkClick r:id="rId3" action="ppaction://hlinksldjump"/>
              </a:rPr>
              <a:t>Answer</a:t>
            </a:r>
            <a:endParaRPr lang="en-US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7967" y="2097088"/>
            <a:ext cx="4766033" cy="34618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 of </a:t>
            </a:r>
            <a:r>
              <a:rPr lang="en-US" dirty="0" smtClean="0"/>
              <a:t>Polynomials 500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What is there is no solution.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>
                <a:hlinkClick r:id="rId3" action="ppaction://hlinksldjump"/>
              </a:rPr>
              <a:t>Home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Form of </a:t>
            </a:r>
            <a:r>
              <a:rPr lang="en-US" dirty="0" smtClean="0"/>
              <a:t>Polynomials 200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ym typeface="Symbol"/>
              </a:rPr>
              <a:t>Determine the degree of the polynomial:</a:t>
            </a:r>
          </a:p>
          <a:p>
            <a:pPr lvl="1"/>
            <a:r>
              <a:rPr lang="en-US" sz="2800" dirty="0" smtClean="0">
                <a:sym typeface="Symbol"/>
              </a:rPr>
              <a:t>Y = 4x² - 3x³ + 10 – 12x</a:t>
            </a:r>
            <a:endParaRPr lang="en-US" sz="2800" dirty="0" smtClean="0">
              <a:sym typeface="Symbol"/>
            </a:endParaRPr>
          </a:p>
          <a:p>
            <a:endParaRPr lang="en-US" sz="2200" dirty="0" smtClean="0">
              <a:sym typeface="Symbol"/>
            </a:endParaRPr>
          </a:p>
          <a:p>
            <a:r>
              <a:rPr lang="en-US" sz="2200" dirty="0" smtClean="0">
                <a:sym typeface="Symbol"/>
                <a:hlinkClick r:id="rId3" action="ppaction://hlinksldjump"/>
              </a:rPr>
              <a:t>Answer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Form of </a:t>
            </a:r>
            <a:r>
              <a:rPr lang="en-US" dirty="0" smtClean="0"/>
              <a:t>Polynomials 200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What is </a:t>
            </a:r>
            <a:r>
              <a:rPr lang="en-US" sz="3200" dirty="0" smtClean="0"/>
              <a:t>the degree is 3. </a:t>
            </a:r>
            <a:endParaRPr lang="en-US" sz="3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>
                <a:hlinkClick r:id="rId3" action="ppaction://hlinksldjump"/>
              </a:rPr>
              <a:t>Home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Form of </a:t>
            </a:r>
            <a:r>
              <a:rPr lang="en-US" dirty="0" smtClean="0"/>
              <a:t>Polynomials 300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6109" y="2097088"/>
            <a:ext cx="6629400" cy="4224528"/>
          </a:xfrm>
        </p:spPr>
        <p:txBody>
          <a:bodyPr>
            <a:noAutofit/>
          </a:bodyPr>
          <a:lstStyle/>
          <a:p>
            <a:r>
              <a:rPr lang="en-US" sz="3200" dirty="0" smtClean="0">
                <a:sym typeface="Symbol"/>
              </a:rPr>
              <a:t>What are the coefficients of the polynomial:</a:t>
            </a:r>
          </a:p>
          <a:p>
            <a:pPr lvl="1"/>
            <a:r>
              <a:rPr lang="en-US" sz="3200" dirty="0">
                <a:sym typeface="Symbol"/>
              </a:rPr>
              <a:t>Y = 4x² - 3x³ + 10 – </a:t>
            </a:r>
            <a:r>
              <a:rPr lang="en-US" sz="3200" dirty="0" smtClean="0">
                <a:sym typeface="Symbol"/>
              </a:rPr>
              <a:t>12x</a:t>
            </a:r>
            <a:endParaRPr lang="en-US" sz="3200" dirty="0" smtClean="0">
              <a:sym typeface="Symbol"/>
            </a:endParaRPr>
          </a:p>
          <a:p>
            <a:endParaRPr lang="en-US" sz="2200" dirty="0" smtClean="0">
              <a:sym typeface="Symbol"/>
            </a:endParaRPr>
          </a:p>
          <a:p>
            <a:pPr>
              <a:buNone/>
            </a:pPr>
            <a:endParaRPr lang="en-US" sz="2200" dirty="0" smtClean="0">
              <a:sym typeface="Symbol"/>
            </a:endParaRPr>
          </a:p>
          <a:p>
            <a:pPr>
              <a:buNone/>
            </a:pPr>
            <a:endParaRPr lang="en-US" sz="2200" dirty="0" smtClean="0">
              <a:sym typeface="Symbol"/>
            </a:endParaRPr>
          </a:p>
          <a:p>
            <a:r>
              <a:rPr lang="en-US" sz="2200" dirty="0" smtClean="0">
                <a:sym typeface="Symbol"/>
                <a:hlinkClick r:id="rId3" action="ppaction://hlinksldjump"/>
              </a:rPr>
              <a:t>Answer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Form of </a:t>
            </a:r>
            <a:r>
              <a:rPr lang="en-US" dirty="0" smtClean="0"/>
              <a:t>Polynomials 300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What is</a:t>
            </a:r>
            <a:r>
              <a:rPr lang="en-US" sz="3200" dirty="0"/>
              <a:t> </a:t>
            </a:r>
            <a:r>
              <a:rPr lang="en-US" sz="3200" dirty="0" smtClean="0"/>
              <a:t>4, -3, and -12.</a:t>
            </a:r>
            <a:endParaRPr lang="en-US" sz="3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>
                <a:hlinkClick r:id="rId3" action="ppaction://hlinksldjump"/>
              </a:rPr>
              <a:t>Home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Form of </a:t>
            </a:r>
            <a:r>
              <a:rPr lang="en-US" dirty="0" smtClean="0"/>
              <a:t>Polynomials 400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is the constant of the polynomial:</a:t>
            </a:r>
          </a:p>
          <a:p>
            <a:pPr lvl="1"/>
            <a:r>
              <a:rPr lang="en-US" sz="3200" dirty="0">
                <a:sym typeface="Symbol"/>
              </a:rPr>
              <a:t>Y = 4x² - 3x³ + 10 – 12x</a:t>
            </a:r>
          </a:p>
          <a:p>
            <a:pPr lvl="1"/>
            <a:endParaRPr lang="en-US" sz="1800" dirty="0" smtClean="0">
              <a:sym typeface="Symbol"/>
            </a:endParaRPr>
          </a:p>
          <a:p>
            <a:endParaRPr lang="en-US" sz="2200" dirty="0" smtClean="0">
              <a:sym typeface="Symbol"/>
            </a:endParaRPr>
          </a:p>
          <a:p>
            <a:r>
              <a:rPr lang="en-US" sz="2200" dirty="0" smtClean="0">
                <a:sym typeface="Symbol"/>
                <a:hlinkClick r:id="rId3" action="ppaction://hlinksldjump"/>
              </a:rPr>
              <a:t>Answer</a:t>
            </a:r>
            <a:endParaRPr lang="en-US" sz="2200" dirty="0" smtClean="0"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8D1E14"/>
      </a:dk2>
      <a:lt2>
        <a:srgbClr val="FF744E"/>
      </a:lt2>
      <a:accent1>
        <a:srgbClr val="E9B758"/>
      </a:accent1>
      <a:accent2>
        <a:srgbClr val="FE8943"/>
      </a:accent2>
      <a:accent3>
        <a:srgbClr val="AEA27C"/>
      </a:accent3>
      <a:accent4>
        <a:srgbClr val="90B46E"/>
      </a:accent4>
      <a:accent5>
        <a:srgbClr val="71AEC1"/>
      </a:accent5>
      <a:accent6>
        <a:srgbClr val="C98DE7"/>
      </a:accent6>
      <a:hlink>
        <a:srgbClr val="FF7A22"/>
      </a:hlink>
      <a:folHlink>
        <a:srgbClr val="FDCD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971C58-AB76-4A2A-B231-5F8CA03CF49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TC104033919[[fn=Circuit]]</Template>
  <TotalTime>1950</TotalTime>
  <Words>755</Words>
  <Application>Microsoft Office PowerPoint</Application>
  <PresentationFormat>On-screen Show (4:3)</PresentationFormat>
  <Paragraphs>304</Paragraphs>
  <Slides>42</Slides>
  <Notes>42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9" baseType="lpstr">
      <vt:lpstr>Arial</vt:lpstr>
      <vt:lpstr>Calibri</vt:lpstr>
      <vt:lpstr>Symbol</vt:lpstr>
      <vt:lpstr>Times New Roman</vt:lpstr>
      <vt:lpstr>Trebuchet MS</vt:lpstr>
      <vt:lpstr>Tw Cen MT</vt:lpstr>
      <vt:lpstr>Circuit</vt:lpstr>
      <vt:lpstr>Jeopardy Review</vt:lpstr>
      <vt:lpstr>PowerPoint Presentation</vt:lpstr>
      <vt:lpstr>Standard Form of Polynomials 100</vt:lpstr>
      <vt:lpstr>Standard Form of Polynomials 100</vt:lpstr>
      <vt:lpstr>Standard Form of Polynomials 200</vt:lpstr>
      <vt:lpstr>Standard Form of Polynomials 200</vt:lpstr>
      <vt:lpstr>Standard Form of Polynomials 300</vt:lpstr>
      <vt:lpstr>Standard Form of Polynomials 300</vt:lpstr>
      <vt:lpstr>Standard Form of Polynomials 400</vt:lpstr>
      <vt:lpstr>Standard Form of Polynomials 400</vt:lpstr>
      <vt:lpstr>Standard Form of Polynomials 500</vt:lpstr>
      <vt:lpstr>Standard Form of Polynomials 500</vt:lpstr>
      <vt:lpstr>Adding/Subtracting Polynomials 100</vt:lpstr>
      <vt:lpstr>Adding/Subtracting Polynomials 100</vt:lpstr>
      <vt:lpstr>Adding/Subtracting Polynomials 200</vt:lpstr>
      <vt:lpstr>Adding/Subtracting Polynomials 200</vt:lpstr>
      <vt:lpstr>Adding/Subtracting Polynomials 300</vt:lpstr>
      <vt:lpstr>Adding/Subtracting Polynomials 300</vt:lpstr>
      <vt:lpstr>Adding/Subtracting Polynomials 400</vt:lpstr>
      <vt:lpstr>Adding/Subtracting Polynomials 400</vt:lpstr>
      <vt:lpstr>Adding/Subtracting Polynomials 500</vt:lpstr>
      <vt:lpstr>Adding/Subtracting Polynomials 500</vt:lpstr>
      <vt:lpstr>Multiplying/ Dividing Polynomials 100</vt:lpstr>
      <vt:lpstr>Multiplying/ Dividing Polynomials 100</vt:lpstr>
      <vt:lpstr>Multiplying/ Dividing Polynomials 200</vt:lpstr>
      <vt:lpstr>Multiplying/ Dividing Polynomials 200</vt:lpstr>
      <vt:lpstr>Multiplying/ Dividing Polynomials 300</vt:lpstr>
      <vt:lpstr>Multiplying/ Dividing Polynomials 300</vt:lpstr>
      <vt:lpstr>Multiplying/ Dividing Polynomials 400</vt:lpstr>
      <vt:lpstr>Multiplying/ Dividing Polynomials 400</vt:lpstr>
      <vt:lpstr>Multiplying/ Dividing Polynomials 500</vt:lpstr>
      <vt:lpstr>Multiplying/ Dividing Polynomials 500</vt:lpstr>
      <vt:lpstr>Graphs of Polynomials100</vt:lpstr>
      <vt:lpstr>Graphs of Polynomials100</vt:lpstr>
      <vt:lpstr>Graphs of Polynomials200</vt:lpstr>
      <vt:lpstr>Graphs of Polynomials 200 </vt:lpstr>
      <vt:lpstr>Graphs of Polynomials 300</vt:lpstr>
      <vt:lpstr>Graphs of Polynomials 300</vt:lpstr>
      <vt:lpstr>Graphs of Polynomials 400</vt:lpstr>
      <vt:lpstr>Graphs of Polynomials 400</vt:lpstr>
      <vt:lpstr>Graphs of Polynomials 500</vt:lpstr>
      <vt:lpstr>Graphs of Polynomials 500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Jeopardy Review</dc:title>
  <dc:creator>hpeacock</dc:creator>
  <cp:lastModifiedBy>Hannah Peacock</cp:lastModifiedBy>
  <cp:revision>53</cp:revision>
  <dcterms:created xsi:type="dcterms:W3CDTF">2012-02-22T14:20:47Z</dcterms:created>
  <dcterms:modified xsi:type="dcterms:W3CDTF">2013-11-22T21:36:48Z</dcterms:modified>
</cp:coreProperties>
</file>